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874"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D5140B-945E-7ABB-F802-F5C7DD948C02}" name="Dik, Marjan" initials="MD" userId="S::marjan.dik@nationaalarchief.nl::fdc3203f-79ba-4ba6-853e-143a6640add7" providerId="AD"/>
  <p188:author id="{EB116C4D-5312-B846-8E21-161F27D262B0}" name="Driessen, Simone" initials="SD" userId="S::Simone.Driessen@nationaalarchief.nl::00ab2291-fc81-40a5-8901-f924dcc84229" providerId="AD"/>
  <p188:author id="{5B198168-B5E2-0B04-F918-3E845CCF4F76}" name="Hoekstra, Elly" initials="EH" userId="S::elly.hoekstra@nationaalarchief.nl::d10dbd89-90b5-4e14-af2f-f61b95e3b6d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572" autoAdjust="0"/>
  </p:normalViewPr>
  <p:slideViewPr>
    <p:cSldViewPr snapToGrid="0" snapToObjects="1">
      <p:cViewPr varScale="1">
        <p:scale>
          <a:sx n="48" d="100"/>
          <a:sy n="48" d="100"/>
        </p:scale>
        <p:origin x="134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9587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INSTRUCTIE</a:t>
            </a:r>
          </a:p>
          <a:p>
            <a:endParaRPr lang="nl-NL" dirty="0"/>
          </a:p>
          <a:p>
            <a:r>
              <a:rPr lang="nl-NL" dirty="0"/>
              <a:t>Geen.</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INSTRUCTIE</a:t>
            </a:r>
          </a:p>
          <a:p>
            <a:endParaRPr lang="nl-NL" b="0" dirty="0"/>
          </a:p>
          <a:p>
            <a:r>
              <a:rPr lang="nl-NL" b="0" dirty="0"/>
              <a:t>Vul deze slide in voordat je </a:t>
            </a:r>
            <a:r>
              <a:rPr dirty="0"/>
              <a:t>de rest van het </a:t>
            </a:r>
            <a:r>
              <a:rPr lang="nl-NL" dirty="0"/>
              <a:t>sjabloon</a:t>
            </a:r>
            <a:r>
              <a:rPr dirty="0"/>
              <a:t> </a:t>
            </a:r>
            <a:r>
              <a:rPr dirty="0" err="1"/>
              <a:t>vult</a:t>
            </a:r>
            <a:r>
              <a:rPr dirty="0"/>
              <a:t>. </a:t>
            </a:r>
            <a:r>
              <a:rPr lang="nl-NL" dirty="0"/>
              <a:t>Het zijn de resultaten van de bouwstenen uit de werkwijzer:</a:t>
            </a:r>
          </a:p>
          <a:p>
            <a:endParaRPr lang="nl-NL" dirty="0"/>
          </a:p>
          <a:p>
            <a:r>
              <a:rPr lang="nl-NL" b="1" dirty="0"/>
              <a:t>1.</a:t>
            </a:r>
            <a:r>
              <a:rPr b="1" dirty="0"/>
              <a:t> </a:t>
            </a:r>
            <a:r>
              <a:rPr b="1" dirty="0" err="1"/>
              <a:t>Analyse</a:t>
            </a:r>
            <a:r>
              <a:rPr b="1" dirty="0"/>
              <a:t> </a:t>
            </a:r>
            <a:r>
              <a:rPr b="1" dirty="0" err="1"/>
              <a:t>bestuurder</a:t>
            </a:r>
            <a:r>
              <a:rPr b="1" dirty="0"/>
              <a:t>:</a:t>
            </a:r>
            <a:r>
              <a:rPr dirty="0"/>
              <a:t> </a:t>
            </a:r>
            <a:r>
              <a:rPr lang="nl-NL" dirty="0"/>
              <a:t>Zie </a:t>
            </a:r>
            <a:r>
              <a:rPr dirty="0" err="1"/>
              <a:t>werkwijzer</a:t>
            </a:r>
            <a:r>
              <a:rPr dirty="0"/>
              <a:t> </a:t>
            </a:r>
            <a:r>
              <a:rPr lang="nl-NL" dirty="0"/>
              <a:t>bouwsteen </a:t>
            </a:r>
            <a:r>
              <a:rPr dirty="0"/>
              <a:t>1. </a:t>
            </a:r>
            <a:r>
              <a:rPr dirty="0" err="1"/>
              <a:t>Gebruik</a:t>
            </a:r>
            <a:r>
              <a:rPr dirty="0"/>
              <a:t> de </a:t>
            </a:r>
            <a:r>
              <a:rPr dirty="0" err="1"/>
              <a:t>typering</a:t>
            </a:r>
            <a:r>
              <a:rPr dirty="0"/>
              <a:t> van </a:t>
            </a:r>
            <a:r>
              <a:rPr dirty="0" err="1"/>
              <a:t>hoger</a:t>
            </a:r>
            <a:r>
              <a:rPr dirty="0"/>
              <a:t> </a:t>
            </a:r>
            <a:r>
              <a:rPr dirty="0" err="1"/>
              <a:t>en</a:t>
            </a:r>
            <a:r>
              <a:rPr dirty="0"/>
              <a:t> </a:t>
            </a:r>
            <a:r>
              <a:rPr dirty="0" err="1"/>
              <a:t>middenmanagement</a:t>
            </a:r>
            <a:r>
              <a:rPr lang="nl-NL" dirty="0"/>
              <a:t>.</a:t>
            </a:r>
            <a:endParaRPr dirty="0"/>
          </a:p>
          <a:p>
            <a:r>
              <a:rPr b="1" dirty="0"/>
              <a:t>2. </a:t>
            </a:r>
            <a:r>
              <a:rPr b="1" dirty="0" err="1"/>
              <a:t>Jouw</a:t>
            </a:r>
            <a:r>
              <a:rPr b="1" dirty="0"/>
              <a:t> </a:t>
            </a:r>
            <a:r>
              <a:rPr b="1" dirty="0" err="1"/>
              <a:t>doel</a:t>
            </a:r>
            <a:r>
              <a:rPr b="1" dirty="0"/>
              <a:t>: </a:t>
            </a:r>
            <a:r>
              <a:rPr lang="nl-NL" b="1" dirty="0"/>
              <a:t>	</a:t>
            </a:r>
            <a:r>
              <a:rPr lang="nl-NL" dirty="0"/>
              <a:t>Zie werkwijzer bouwsteen </a:t>
            </a:r>
            <a:r>
              <a:rPr dirty="0"/>
              <a:t>2, </a:t>
            </a:r>
            <a:r>
              <a:rPr dirty="0" err="1"/>
              <a:t>vooral</a:t>
            </a:r>
            <a:r>
              <a:rPr dirty="0"/>
              <a:t> par</a:t>
            </a:r>
            <a:r>
              <a:rPr lang="nl-NL" dirty="0"/>
              <a:t>.</a:t>
            </a:r>
            <a:r>
              <a:rPr dirty="0"/>
              <a:t> 2.4.</a:t>
            </a:r>
          </a:p>
          <a:p>
            <a:r>
              <a:rPr b="1" dirty="0"/>
              <a:t>3. Je </a:t>
            </a:r>
            <a:r>
              <a:rPr b="1" dirty="0" err="1"/>
              <a:t>verhaal</a:t>
            </a:r>
            <a:r>
              <a:rPr b="1" dirty="0"/>
              <a:t>: </a:t>
            </a:r>
            <a:r>
              <a:rPr lang="nl-NL" b="1" dirty="0"/>
              <a:t>	</a:t>
            </a:r>
            <a:r>
              <a:rPr lang="nl-NL" dirty="0"/>
              <a:t>Zie werkwijzer bouwsteen</a:t>
            </a:r>
            <a:r>
              <a:rPr dirty="0"/>
              <a:t> 3</a:t>
            </a:r>
            <a:r>
              <a:rPr lang="nl-NL" dirty="0"/>
              <a:t>. </a:t>
            </a:r>
            <a:r>
              <a:rPr lang="nl-NL" b="0" i="0" dirty="0"/>
              <a:t>Bereid je verhaal voor met het </a:t>
            </a:r>
            <a:r>
              <a:rPr lang="nl-NL" b="1" i="0" dirty="0">
                <a:highlight>
                  <a:srgbClr val="FFFF00"/>
                </a:highlight>
              </a:rPr>
              <a:t>probleem-oplossing-frame </a:t>
            </a:r>
            <a:r>
              <a:rPr lang="nl-NL" b="0" i="0" dirty="0"/>
              <a:t>(werkwijzer bouwsteen 3, par. 3.1). </a:t>
            </a:r>
            <a:r>
              <a:rPr lang="nl-NL" b="1" dirty="0"/>
              <a:t>NB: </a:t>
            </a:r>
            <a:r>
              <a:rPr lang="nl-NL" dirty="0"/>
              <a:t>Je kunt ook een andere verhaallijn kiezen. </a:t>
            </a:r>
            <a:r>
              <a:rPr lang="nl-NL" b="0" i="0" dirty="0"/>
              <a:t>Vertel je verhaal volgens het </a:t>
            </a:r>
            <a:r>
              <a:rPr lang="nl-NL" b="1" i="0" dirty="0"/>
              <a:t>piramideprincipe</a:t>
            </a:r>
            <a:r>
              <a:rPr lang="nl-NL" b="0" i="0" dirty="0"/>
              <a:t> van </a:t>
            </a:r>
            <a:r>
              <a:rPr lang="nl-NL" b="0" i="0" dirty="0" err="1"/>
              <a:t>Minto</a:t>
            </a:r>
            <a:r>
              <a:rPr lang="nl-NL" b="0" i="0" dirty="0"/>
              <a:t>: </a:t>
            </a:r>
            <a:r>
              <a:rPr lang="nl-NL" b="1" i="0" dirty="0"/>
              <a:t>eerst de kernboodschap </a:t>
            </a:r>
            <a:r>
              <a:rPr lang="nl-NL" b="0" i="0" dirty="0"/>
              <a:t>of het </a:t>
            </a:r>
            <a:r>
              <a:rPr lang="nl-NL" b="1" i="0" dirty="0"/>
              <a:t>gevraagde besluit</a:t>
            </a:r>
            <a:r>
              <a:rPr lang="nl-NL" b="0" i="0" dirty="0"/>
              <a:t>, dan de redenen, dan de onderbouwing. Zie ook Kernboodschap in één zin, par. 3.1. </a:t>
            </a:r>
          </a:p>
          <a:p>
            <a:pPr marL="0" marR="0" lvl="0" indent="0" algn="l" defTabSz="914400" rtl="0" eaLnBrk="1" fontAlgn="auto" latinLnBrk="0" hangingPunct="1">
              <a:lnSpc>
                <a:spcPct val="100000"/>
              </a:lnSpc>
              <a:spcBef>
                <a:spcPts val="0"/>
              </a:spcBef>
              <a:spcAft>
                <a:spcPts val="0"/>
              </a:spcAft>
              <a:buClrTx/>
              <a:buSzTx/>
              <a:buFontTx/>
              <a:buNone/>
              <a:tabLst/>
              <a:defRPr/>
            </a:pPr>
            <a:r>
              <a:rPr b="1" dirty="0"/>
              <a:t>4. </a:t>
            </a:r>
            <a:r>
              <a:rPr b="1" dirty="0" err="1"/>
              <a:t>Communicatietechnieken</a:t>
            </a:r>
            <a:r>
              <a:rPr b="1" dirty="0"/>
              <a:t>: </a:t>
            </a:r>
            <a:r>
              <a:rPr lang="nl-NL" dirty="0"/>
              <a:t>Zie werkwijzer bouwsteen </a:t>
            </a:r>
            <a:r>
              <a:rPr dirty="0"/>
              <a:t>4</a:t>
            </a:r>
            <a:r>
              <a:rPr lang="nl-NL" dirty="0"/>
              <a:t>:</a:t>
            </a:r>
            <a:r>
              <a:rPr dirty="0"/>
              <a:t> Verhalen </a:t>
            </a:r>
            <a:r>
              <a:rPr dirty="0" err="1"/>
              <a:t>vertellen</a:t>
            </a:r>
            <a:r>
              <a:rPr dirty="0"/>
              <a:t> </a:t>
            </a:r>
            <a:r>
              <a:rPr dirty="0" err="1"/>
              <a:t>en</a:t>
            </a:r>
            <a:r>
              <a:rPr dirty="0"/>
              <a:t> open </a:t>
            </a:r>
            <a:r>
              <a:rPr dirty="0" err="1"/>
              <a:t>vragen</a:t>
            </a:r>
            <a:r>
              <a:rPr dirty="0"/>
              <a:t> </a:t>
            </a:r>
            <a:r>
              <a:rPr dirty="0" err="1"/>
              <a:t>stellen</a:t>
            </a:r>
            <a:r>
              <a:rPr dirty="0"/>
              <a:t> </a:t>
            </a:r>
            <a:r>
              <a:rPr dirty="0" err="1"/>
              <a:t>werken</a:t>
            </a:r>
            <a:r>
              <a:rPr dirty="0"/>
              <a:t> </a:t>
            </a:r>
            <a:r>
              <a:rPr dirty="0" err="1"/>
              <a:t>goed</a:t>
            </a:r>
            <a:r>
              <a:rPr lang="nl-NL" dirty="0"/>
              <a:t>. </a:t>
            </a:r>
            <a:endParaRPr dirty="0"/>
          </a:p>
          <a:p>
            <a:r>
              <a:rPr b="1" dirty="0"/>
              <a:t>5. Planning:</a:t>
            </a:r>
            <a:r>
              <a:rPr lang="nl-NL" b="1" dirty="0"/>
              <a:t> </a:t>
            </a:r>
            <a:r>
              <a:rPr lang="nl-NL" dirty="0"/>
              <a:t>Zie werkwijzer bouwsteen 5.</a:t>
            </a:r>
            <a:r>
              <a:rPr dirty="0"/>
              <a:t> Kies </a:t>
            </a:r>
            <a:r>
              <a:rPr dirty="0" err="1"/>
              <a:t>een</a:t>
            </a:r>
            <a:r>
              <a:rPr dirty="0"/>
              <a:t> moment </a:t>
            </a:r>
            <a:r>
              <a:rPr dirty="0" err="1"/>
              <a:t>waarop</a:t>
            </a:r>
            <a:r>
              <a:rPr dirty="0"/>
              <a:t> je </a:t>
            </a:r>
            <a:r>
              <a:rPr dirty="0" err="1"/>
              <a:t>gesprekspartner</a:t>
            </a:r>
            <a:r>
              <a:rPr dirty="0"/>
              <a:t> er </a:t>
            </a:r>
            <a:r>
              <a:rPr dirty="0" err="1"/>
              <a:t>iets</a:t>
            </a:r>
            <a:r>
              <a:rPr dirty="0"/>
              <a:t> mee </a:t>
            </a:r>
            <a:r>
              <a:rPr dirty="0" err="1"/>
              <a:t>kan</a:t>
            </a:r>
            <a:r>
              <a:rPr dirty="0"/>
              <a:t>, </a:t>
            </a:r>
            <a:r>
              <a:rPr dirty="0" err="1"/>
              <a:t>bijvoorbeeld</a:t>
            </a:r>
            <a:r>
              <a:rPr dirty="0"/>
              <a:t> </a:t>
            </a:r>
            <a:r>
              <a:rPr dirty="0" err="1"/>
              <a:t>vóór</a:t>
            </a:r>
            <a:r>
              <a:rPr dirty="0"/>
              <a:t> </a:t>
            </a:r>
            <a:r>
              <a:rPr dirty="0" err="1"/>
              <a:t>een</a:t>
            </a:r>
            <a:r>
              <a:rPr dirty="0"/>
              <a:t> </a:t>
            </a:r>
            <a:r>
              <a:rPr dirty="0" err="1"/>
              <a:t>aanbesteding</a:t>
            </a:r>
            <a:r>
              <a:rPr dirty="0"/>
              <a:t> of </a:t>
            </a:r>
            <a:r>
              <a:rPr dirty="0" err="1"/>
              <a:t>een</a:t>
            </a:r>
            <a:r>
              <a:rPr dirty="0"/>
              <a:t> </a:t>
            </a:r>
            <a:r>
              <a:rPr dirty="0" err="1"/>
              <a:t>jaarplan</a:t>
            </a:r>
            <a:r>
              <a:rPr dirty="0"/>
              <a:t>.</a:t>
            </a:r>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TIP</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t>Bekijk de voorbeeldpresentaties: hoger management (doel: op de radar komen) en middenmanagement (doel: een besluit).</a:t>
            </a:r>
          </a:p>
          <a:p>
            <a:endParaRPr lang="nl-NL" dirty="0"/>
          </a:p>
          <a:p>
            <a:endParaRPr lang="nl-NL" dirty="0"/>
          </a:p>
          <a:p>
            <a:endParaRPr lang="nl-NL" b="1" i="1"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587B0-2846-1967-B6B0-87B535941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B05F4-850E-D6DF-2356-04D66D0EDB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FBF7C42-62EB-DBB3-7C0C-83237E6E48EB}"/>
              </a:ext>
            </a:extLst>
          </p:cNvPr>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r>
              <a:rPr lang="nl-NL" dirty="0"/>
              <a:t>1. </a:t>
            </a:r>
            <a:r>
              <a:rPr dirty="0" err="1"/>
              <a:t>Gebruik</a:t>
            </a:r>
            <a:r>
              <a:rPr dirty="0"/>
              <a:t> je </a:t>
            </a:r>
            <a:r>
              <a:rPr dirty="0" err="1"/>
              <a:t>analyse</a:t>
            </a:r>
            <a:r>
              <a:rPr dirty="0"/>
              <a:t> </a:t>
            </a:r>
            <a:r>
              <a:rPr dirty="0" err="1"/>
              <a:t>uit</a:t>
            </a:r>
            <a:r>
              <a:rPr dirty="0"/>
              <a:t> </a:t>
            </a:r>
            <a:r>
              <a:rPr lang="nl-NL" dirty="0"/>
              <a:t>de werkwijzer, bouwsteen </a:t>
            </a:r>
            <a:r>
              <a:rPr dirty="0"/>
              <a:t>1: </a:t>
            </a:r>
            <a:r>
              <a:rPr lang="nl-NL" dirty="0"/>
              <a:t>W</a:t>
            </a:r>
            <a:r>
              <a:rPr dirty="0"/>
              <a:t>at </a:t>
            </a:r>
            <a:r>
              <a:rPr dirty="0" err="1"/>
              <a:t>heeft</a:t>
            </a:r>
            <a:r>
              <a:rPr dirty="0"/>
              <a:t> </a:t>
            </a:r>
            <a:r>
              <a:rPr lang="nl-NL" b="1" dirty="0">
                <a:solidFill>
                  <a:srgbClr val="00B0F0"/>
                </a:solidFill>
                <a:highlight>
                  <a:srgbClr val="FFFF00"/>
                </a:highlight>
              </a:rPr>
              <a:t>nu</a:t>
            </a:r>
            <a:r>
              <a:rPr lang="nl-NL" b="1" dirty="0">
                <a:solidFill>
                  <a:srgbClr val="00B0F0"/>
                </a:solidFill>
              </a:rPr>
              <a:t> </a:t>
            </a:r>
            <a:r>
              <a:rPr dirty="0"/>
              <a:t>al de </a:t>
            </a:r>
            <a:r>
              <a:rPr dirty="0" err="1"/>
              <a:t>aandacht</a:t>
            </a:r>
            <a:r>
              <a:rPr dirty="0"/>
              <a:t> van </a:t>
            </a:r>
            <a:r>
              <a:rPr dirty="0" err="1"/>
              <a:t>deze</a:t>
            </a:r>
            <a:r>
              <a:rPr dirty="0"/>
              <a:t> manager?</a:t>
            </a:r>
          </a:p>
          <a:p>
            <a:r>
              <a:rPr lang="nl-NL" dirty="0"/>
              <a:t>2. Bepaal onder welke invalshoek het aandachtspunt van de manager valt:</a:t>
            </a:r>
            <a:endParaRPr dirty="0"/>
          </a:p>
          <a:p>
            <a:pPr marL="628650" lvl="1" indent="-171450">
              <a:buFont typeface="Arial" panose="020B0604020202020204" pitchFamily="34" charset="0"/>
              <a:buChar char="•"/>
            </a:pPr>
            <a:r>
              <a:rPr dirty="0" err="1"/>
              <a:t>Publieke</a:t>
            </a:r>
            <a:r>
              <a:rPr dirty="0"/>
              <a:t> </a:t>
            </a:r>
            <a:r>
              <a:rPr dirty="0" err="1"/>
              <a:t>waarde</a:t>
            </a:r>
            <a:r>
              <a:rPr dirty="0"/>
              <a:t> (</a:t>
            </a:r>
            <a:r>
              <a:rPr dirty="0" err="1"/>
              <a:t>waarde</a:t>
            </a:r>
            <a:r>
              <a:rPr dirty="0"/>
              <a:t> </a:t>
            </a:r>
            <a:r>
              <a:rPr dirty="0" err="1"/>
              <a:t>leveren</a:t>
            </a:r>
            <a:r>
              <a:rPr dirty="0"/>
              <a:t>): </a:t>
            </a:r>
            <a:r>
              <a:rPr dirty="0" err="1"/>
              <a:t>dienstverlening</a:t>
            </a:r>
            <a:r>
              <a:rPr dirty="0"/>
              <a:t>, </a:t>
            </a:r>
            <a:r>
              <a:rPr dirty="0" err="1"/>
              <a:t>rechtszekerheid</a:t>
            </a:r>
            <a:r>
              <a:rPr dirty="0"/>
              <a:t>, </a:t>
            </a:r>
            <a:r>
              <a:rPr dirty="0" err="1"/>
              <a:t>vertrouwen</a:t>
            </a:r>
            <a:r>
              <a:rPr dirty="0"/>
              <a:t> in de </a:t>
            </a:r>
            <a:r>
              <a:rPr dirty="0" err="1"/>
              <a:t>overheid</a:t>
            </a:r>
            <a:r>
              <a:rPr dirty="0"/>
              <a:t>.</a:t>
            </a:r>
          </a:p>
          <a:p>
            <a:pPr marL="628650" lvl="1" indent="-171450">
              <a:buFont typeface="Arial" panose="020B0604020202020204" pitchFamily="34" charset="0"/>
              <a:buChar char="•"/>
            </a:pPr>
            <a:r>
              <a:rPr dirty="0" err="1"/>
              <a:t>Legitimiteit</a:t>
            </a:r>
            <a:r>
              <a:rPr dirty="0"/>
              <a:t> (</a:t>
            </a:r>
            <a:r>
              <a:rPr dirty="0" err="1"/>
              <a:t>aantoonbaar</a:t>
            </a:r>
            <a:r>
              <a:rPr dirty="0"/>
              <a:t> </a:t>
            </a:r>
            <a:r>
              <a:rPr dirty="0" err="1"/>
              <a:t>handelen</a:t>
            </a:r>
            <a:r>
              <a:rPr dirty="0"/>
              <a:t>): </a:t>
            </a:r>
            <a:r>
              <a:rPr dirty="0" err="1"/>
              <a:t>verantwoording</a:t>
            </a:r>
            <a:r>
              <a:rPr dirty="0"/>
              <a:t> </a:t>
            </a:r>
            <a:r>
              <a:rPr dirty="0" err="1"/>
              <a:t>aan</a:t>
            </a:r>
            <a:r>
              <a:rPr dirty="0"/>
              <a:t> </a:t>
            </a:r>
            <a:r>
              <a:rPr dirty="0" err="1"/>
              <a:t>politiek</a:t>
            </a:r>
            <a:r>
              <a:rPr dirty="0"/>
              <a:t>, </a:t>
            </a:r>
            <a:r>
              <a:rPr dirty="0" err="1"/>
              <a:t>toezicht</a:t>
            </a:r>
            <a:r>
              <a:rPr dirty="0"/>
              <a:t> </a:t>
            </a:r>
            <a:r>
              <a:rPr dirty="0" err="1"/>
              <a:t>en</a:t>
            </a:r>
            <a:r>
              <a:rPr dirty="0"/>
              <a:t> </a:t>
            </a:r>
            <a:r>
              <a:rPr dirty="0" err="1"/>
              <a:t>samenleving</a:t>
            </a:r>
            <a:r>
              <a:rPr dirty="0"/>
              <a:t>, </a:t>
            </a:r>
            <a:r>
              <a:rPr dirty="0" err="1"/>
              <a:t>voldoen</a:t>
            </a:r>
            <a:r>
              <a:rPr dirty="0"/>
              <a:t> </a:t>
            </a:r>
            <a:r>
              <a:rPr dirty="0" err="1"/>
              <a:t>aan</a:t>
            </a:r>
            <a:r>
              <a:rPr dirty="0"/>
              <a:t> wet- </a:t>
            </a:r>
            <a:r>
              <a:rPr dirty="0" err="1"/>
              <a:t>en</a:t>
            </a:r>
            <a:r>
              <a:rPr dirty="0"/>
              <a:t> </a:t>
            </a:r>
            <a:r>
              <a:rPr dirty="0" err="1"/>
              <a:t>regelgeving</a:t>
            </a:r>
            <a:r>
              <a:rPr dirty="0"/>
              <a:t>.</a:t>
            </a:r>
          </a:p>
          <a:p>
            <a:pPr marL="628650" lvl="1" indent="-171450">
              <a:buFont typeface="Arial" panose="020B0604020202020204" pitchFamily="34" charset="0"/>
              <a:buChar char="•"/>
            </a:pPr>
            <a:r>
              <a:rPr dirty="0" err="1"/>
              <a:t>Organisatie</a:t>
            </a:r>
            <a:r>
              <a:rPr dirty="0"/>
              <a:t> (</a:t>
            </a:r>
            <a:r>
              <a:rPr dirty="0" err="1"/>
              <a:t>presteren</a:t>
            </a:r>
            <a:r>
              <a:rPr dirty="0"/>
              <a:t>): </a:t>
            </a:r>
            <a:r>
              <a:rPr dirty="0" err="1"/>
              <a:t>effectief</a:t>
            </a:r>
            <a:r>
              <a:rPr dirty="0"/>
              <a:t> </a:t>
            </a:r>
            <a:r>
              <a:rPr dirty="0" err="1"/>
              <a:t>en</a:t>
            </a:r>
            <a:r>
              <a:rPr dirty="0"/>
              <a:t> </a:t>
            </a:r>
            <a:r>
              <a:rPr dirty="0" err="1"/>
              <a:t>efficiënt</a:t>
            </a:r>
            <a:r>
              <a:rPr dirty="0"/>
              <a:t> </a:t>
            </a:r>
            <a:r>
              <a:rPr dirty="0" err="1"/>
              <a:t>leiden</a:t>
            </a:r>
            <a:r>
              <a:rPr dirty="0"/>
              <a:t>, </a:t>
            </a:r>
            <a:r>
              <a:rPr dirty="0" err="1"/>
              <a:t>ambities</a:t>
            </a:r>
            <a:r>
              <a:rPr dirty="0"/>
              <a:t> </a:t>
            </a:r>
            <a:r>
              <a:rPr lang="nl-NL" b="0" dirty="0"/>
              <a:t>zo</a:t>
            </a:r>
            <a:r>
              <a:rPr b="0" dirty="0" err="1"/>
              <a:t>als</a:t>
            </a:r>
            <a:r>
              <a:rPr b="0" dirty="0"/>
              <a:t> </a:t>
            </a:r>
            <a:r>
              <a:rPr dirty="0" err="1"/>
              <a:t>datagedreven</a:t>
            </a:r>
            <a:r>
              <a:rPr dirty="0"/>
              <a:t> </a:t>
            </a:r>
            <a:r>
              <a:rPr dirty="0" err="1"/>
              <a:t>werken</a:t>
            </a:r>
            <a:r>
              <a:rPr dirty="0"/>
              <a:t>, AI </a:t>
            </a:r>
            <a:r>
              <a:rPr dirty="0" err="1"/>
              <a:t>en</a:t>
            </a:r>
            <a:r>
              <a:rPr dirty="0"/>
              <a:t> </a:t>
            </a:r>
            <a:r>
              <a:rPr dirty="0" err="1"/>
              <a:t>ketensamenwerking</a:t>
            </a:r>
            <a:r>
              <a:rPr dirty="0"/>
              <a:t>.</a:t>
            </a:r>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3. Kies één invalshoek voor hoger management (publieke waarde, legitimiteit of organisatie)</a:t>
            </a:r>
            <a:r>
              <a:rPr lang="nl-NL" b="1" dirty="0"/>
              <a:t>.</a:t>
            </a:r>
            <a:r>
              <a:rPr lang="nl-NL"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Kies bij middenmanagement één invalshoek met één of twee aspecten (bijvoorbeeld Organisatie met efficiënt en effectief werken, risicobeheersing). </a:t>
            </a:r>
          </a:p>
          <a:p>
            <a:r>
              <a:rPr lang="nl-NL" dirty="0"/>
              <a:t>    Per </a:t>
            </a:r>
            <a:r>
              <a:rPr dirty="0" err="1"/>
              <a:t>invalshoek</a:t>
            </a:r>
            <a:r>
              <a:rPr dirty="0"/>
              <a:t> </a:t>
            </a:r>
            <a:r>
              <a:rPr dirty="0" err="1"/>
              <a:t>vind</a:t>
            </a:r>
            <a:r>
              <a:rPr dirty="0"/>
              <a:t> je in de toolbox </a:t>
            </a:r>
            <a:r>
              <a:rPr lang="nl-NL" dirty="0"/>
              <a:t>voorbeeldzinnen </a:t>
            </a:r>
            <a:r>
              <a:rPr dirty="0" err="1"/>
              <a:t>en</a:t>
            </a:r>
            <a:r>
              <a:rPr dirty="0"/>
              <a:t> de </a:t>
            </a:r>
            <a:r>
              <a:rPr dirty="0" err="1"/>
              <a:t>onderbouwing</a:t>
            </a:r>
            <a:r>
              <a:rPr dirty="0"/>
              <a:t>: </a:t>
            </a:r>
            <a:r>
              <a:rPr dirty="0" err="1"/>
              <a:t>voor</a:t>
            </a:r>
            <a:r>
              <a:rPr dirty="0"/>
              <a:t> </a:t>
            </a:r>
            <a:r>
              <a:rPr dirty="0" err="1"/>
              <a:t>hoger</a:t>
            </a:r>
            <a:r>
              <a:rPr dirty="0"/>
              <a:t> management per </a:t>
            </a:r>
            <a:r>
              <a:rPr dirty="0" err="1"/>
              <a:t>invalshoek</a:t>
            </a:r>
            <a:r>
              <a:rPr lang="nl-NL" dirty="0"/>
              <a:t>; </a:t>
            </a:r>
            <a:r>
              <a:rPr dirty="0" err="1"/>
              <a:t>voor</a:t>
            </a:r>
            <a:r>
              <a:rPr dirty="0"/>
              <a:t> </a:t>
            </a:r>
            <a:r>
              <a:rPr dirty="0" err="1"/>
              <a:t>middenmanagement</a:t>
            </a:r>
            <a:r>
              <a:rPr dirty="0"/>
              <a:t> per aspect met </a:t>
            </a:r>
            <a:r>
              <a:rPr dirty="0" err="1"/>
              <a:t>praktijkvoorbeelden</a:t>
            </a:r>
            <a:r>
              <a:rPr dirty="0"/>
              <a:t>.</a:t>
            </a:r>
          </a:p>
        </p:txBody>
      </p:sp>
      <p:sp>
        <p:nvSpPr>
          <p:cNvPr id="4" name="Slide Number Placeholder 3">
            <a:extLst>
              <a:ext uri="{FF2B5EF4-FFF2-40B4-BE49-F238E27FC236}">
                <a16:creationId xmlns:a16="http://schemas.microsoft.com/office/drawing/2014/main" id="{78907D29-8AAE-DCB0-A873-DD9E2F727850}"/>
              </a:ext>
            </a:extLst>
          </p:cNvPr>
          <p:cNvSpPr>
            <a:spLocks noGrp="1"/>
          </p:cNvSpPr>
          <p:nvPr>
            <p:ph type="sldNum" sz="quarter" idx="5"/>
          </p:nvPr>
        </p:nvSpPr>
        <p:spPr/>
      </p:sp>
    </p:spTree>
    <p:extLst>
      <p:ext uri="{BB962C8B-B14F-4D97-AF65-F5344CB8AC3E}">
        <p14:creationId xmlns:p14="http://schemas.microsoft.com/office/powerpoint/2010/main" val="3600601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TIP</a:t>
            </a:r>
          </a:p>
          <a:p>
            <a:pPr marL="171450" indent="-171450">
              <a:buFont typeface="Arial" panose="020B0604020202020204" pitchFamily="34" charset="0"/>
              <a:buChar char="•"/>
            </a:pPr>
            <a:r>
              <a:rPr lang="nl-NL" b="0" i="0" dirty="0"/>
              <a:t>Vuistregels voor het maken van een slide (werkwijzer paragraaf 4.1.1): </a:t>
            </a:r>
          </a:p>
          <a:p>
            <a:pPr marL="628650" lvl="1" indent="-171450">
              <a:buFont typeface="Arial" panose="020B0604020202020204" pitchFamily="34" charset="0"/>
              <a:buChar char="•"/>
            </a:pPr>
            <a:r>
              <a:rPr lang="nl-NL" b="0" i="0" dirty="0"/>
              <a:t>de titel is de boodschap; </a:t>
            </a:r>
          </a:p>
          <a:p>
            <a:pPr marL="628650" lvl="1" indent="-171450">
              <a:buFont typeface="Arial" panose="020B0604020202020204" pitchFamily="34" charset="0"/>
              <a:buChar char="•"/>
            </a:pPr>
            <a:r>
              <a:rPr lang="nl-NL" b="0" i="0" dirty="0"/>
              <a:t>één boodschap per slide; </a:t>
            </a:r>
          </a:p>
          <a:p>
            <a:pPr marL="628650" lvl="1" indent="-171450">
              <a:buFont typeface="Arial" panose="020B0604020202020204" pitchFamily="34" charset="0"/>
              <a:buChar char="•"/>
            </a:pPr>
            <a:r>
              <a:rPr lang="nl-NL" b="0" i="0" dirty="0"/>
              <a:t>weinig tekst;</a:t>
            </a:r>
          </a:p>
          <a:p>
            <a:pPr marL="628650" lvl="1" indent="-171450">
              <a:buFont typeface="Arial" panose="020B0604020202020204" pitchFamily="34" charset="0"/>
              <a:buChar char="•"/>
            </a:pPr>
            <a:r>
              <a:rPr lang="nl-NL" b="0" i="0" dirty="0"/>
              <a:t>veel witruimte.</a:t>
            </a:r>
          </a:p>
          <a:p>
            <a:pPr marL="457200" lvl="1" indent="0">
              <a:buFont typeface="Arial" panose="020B0604020202020204" pitchFamily="34" charset="0"/>
              <a:buNone/>
            </a:pPr>
            <a:endParaRPr lang="nl-NL" b="1" dirty="0"/>
          </a:p>
          <a:p>
            <a:pPr marL="171450" indent="-171450">
              <a:buFont typeface="Arial" panose="020B0604020202020204" pitchFamily="34" charset="0"/>
              <a:buChar char="•"/>
            </a:pPr>
            <a:r>
              <a:rPr dirty="0"/>
              <a:t>Sluit </a:t>
            </a:r>
            <a:r>
              <a:rPr dirty="0" err="1"/>
              <a:t>aan</a:t>
            </a:r>
            <a:r>
              <a:rPr dirty="0"/>
              <a:t> op </a:t>
            </a:r>
            <a:r>
              <a:rPr dirty="0" err="1"/>
              <a:t>iets</a:t>
            </a:r>
            <a:r>
              <a:rPr dirty="0"/>
              <a:t> </a:t>
            </a:r>
            <a:r>
              <a:rPr dirty="0" err="1"/>
              <a:t>dat</a:t>
            </a:r>
            <a:r>
              <a:rPr dirty="0"/>
              <a:t> al de </a:t>
            </a:r>
            <a:r>
              <a:rPr dirty="0" err="1"/>
              <a:t>aandacht</a:t>
            </a:r>
            <a:r>
              <a:rPr dirty="0"/>
              <a:t> van de manager </a:t>
            </a:r>
            <a:r>
              <a:rPr dirty="0" err="1"/>
              <a:t>heeft</a:t>
            </a:r>
            <a:r>
              <a:rPr dirty="0"/>
              <a:t> (</a:t>
            </a:r>
            <a:r>
              <a:rPr lang="nl-NL" dirty="0"/>
              <a:t>zie </a:t>
            </a:r>
            <a:r>
              <a:rPr dirty="0" err="1"/>
              <a:t>werkwijzer</a:t>
            </a:r>
            <a:r>
              <a:rPr dirty="0"/>
              <a:t> </a:t>
            </a:r>
            <a:r>
              <a:rPr lang="nl-NL" dirty="0"/>
              <a:t>bouwsteen 1, paragraaf </a:t>
            </a:r>
            <a:r>
              <a:rPr dirty="0"/>
              <a:t>1.2.1). </a:t>
            </a:r>
            <a:endParaRPr lang="nl-NL" dirty="0"/>
          </a:p>
          <a:p>
            <a:pPr marL="0" indent="0">
              <a:buFont typeface="Wingdings" panose="05000000000000000000" pitchFamily="2" charset="2"/>
              <a:buNone/>
            </a:pPr>
            <a:endParaRPr lang="nl-NL" dirty="0"/>
          </a:p>
          <a:p>
            <a:pPr marL="171450" indent="-171450">
              <a:buFont typeface="Arial" panose="020B0604020202020204" pitchFamily="34" charset="0"/>
              <a:buChar char="•"/>
            </a:pPr>
            <a:r>
              <a:rPr dirty="0" err="1"/>
              <a:t>Vermijd</a:t>
            </a:r>
            <a:r>
              <a:rPr dirty="0"/>
              <a:t> </a:t>
            </a:r>
            <a:r>
              <a:rPr lang="nl-NL" dirty="0"/>
              <a:t>vaktaal</a:t>
            </a:r>
            <a:r>
              <a:rPr dirty="0"/>
              <a:t>, </a:t>
            </a:r>
            <a:r>
              <a:rPr dirty="0" err="1"/>
              <a:t>ook</a:t>
            </a:r>
            <a:r>
              <a:rPr dirty="0"/>
              <a:t> het </a:t>
            </a:r>
            <a:r>
              <a:rPr dirty="0" err="1"/>
              <a:t>woord</a:t>
            </a:r>
            <a:r>
              <a:rPr dirty="0"/>
              <a:t> DUTO</a:t>
            </a:r>
            <a:r>
              <a:rPr lang="nl-NL" dirty="0"/>
              <a:t>,</a:t>
            </a:r>
            <a:r>
              <a:rPr dirty="0"/>
              <a:t> </a:t>
            </a:r>
            <a:r>
              <a:rPr dirty="0" err="1"/>
              <a:t>als</a:t>
            </a:r>
            <a:r>
              <a:rPr dirty="0"/>
              <a:t> je </a:t>
            </a:r>
            <a:r>
              <a:rPr dirty="0" err="1"/>
              <a:t>gesprekspartner</a:t>
            </a:r>
            <a:r>
              <a:rPr dirty="0"/>
              <a:t> </a:t>
            </a:r>
            <a:r>
              <a:rPr dirty="0" err="1"/>
              <a:t>dat</a:t>
            </a:r>
            <a:r>
              <a:rPr dirty="0"/>
              <a:t> </a:t>
            </a:r>
            <a:r>
              <a:rPr dirty="0" err="1"/>
              <a:t>niet</a:t>
            </a:r>
            <a:r>
              <a:rPr dirty="0"/>
              <a:t> </a:t>
            </a:r>
            <a:r>
              <a:rPr dirty="0" err="1"/>
              <a:t>kent</a:t>
            </a:r>
            <a:r>
              <a:rPr dirty="0"/>
              <a:t>.</a:t>
            </a:r>
            <a:endParaRPr lang="nl-NL" dirty="0"/>
          </a:p>
          <a:p>
            <a:pPr marL="0" indent="0">
              <a:buFont typeface="Arial" panose="020B0604020202020204" pitchFamily="34" charset="0"/>
              <a:buNone/>
            </a:pP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indent="0">
              <a:buFont typeface="Wingdings" panose="05000000000000000000" pitchFamily="2" charset="2"/>
              <a:buNone/>
            </a:pPr>
            <a:r>
              <a:rPr lang="nl-NL" dirty="0"/>
              <a:t>1. B</a:t>
            </a:r>
            <a:r>
              <a:rPr dirty="0" err="1"/>
              <a:t>egin</a:t>
            </a:r>
            <a:r>
              <a:rPr dirty="0"/>
              <a:t> met je </a:t>
            </a:r>
            <a:r>
              <a:rPr dirty="0" err="1"/>
              <a:t>kernboodschap</a:t>
            </a:r>
            <a:r>
              <a:rPr dirty="0"/>
              <a:t> of met het </a:t>
            </a:r>
            <a:r>
              <a:rPr dirty="0" err="1"/>
              <a:t>gevraagde</a:t>
            </a:r>
            <a:r>
              <a:rPr dirty="0"/>
              <a:t> </a:t>
            </a:r>
            <a:r>
              <a:rPr dirty="0" err="1"/>
              <a:t>besluit</a:t>
            </a:r>
            <a:r>
              <a:rPr lang="nl-NL" dirty="0"/>
              <a:t> (</a:t>
            </a:r>
            <a:r>
              <a:rPr lang="nl-NL" b="1" dirty="0"/>
              <a:t>pira</a:t>
            </a:r>
            <a:r>
              <a:rPr lang="nl-NL" dirty="0"/>
              <a:t>mideprincipe van </a:t>
            </a:r>
            <a:r>
              <a:rPr lang="nl-NL" dirty="0" err="1"/>
              <a:t>Minto</a:t>
            </a:r>
            <a:r>
              <a:rPr lang="nl-NL" dirty="0"/>
              <a:t>). Zet deze in de titel van je slide.</a:t>
            </a:r>
            <a:endParaRPr dirty="0"/>
          </a:p>
          <a:p>
            <a:pPr marL="171450" indent="-171450">
              <a:buFont typeface="Wingdings" panose="05000000000000000000" pitchFamily="2" charset="2"/>
              <a:buChar char="q"/>
            </a:pPr>
            <a:endParaRPr lang="nl-NL" dirty="0"/>
          </a:p>
          <a:p>
            <a:pPr marL="0" indent="0">
              <a:buFont typeface="Wingdings" panose="05000000000000000000" pitchFamily="2" charset="2"/>
              <a:buNone/>
            </a:pPr>
            <a:r>
              <a:rPr lang="nl-NL" b="1" dirty="0"/>
              <a:t>TIP</a:t>
            </a:r>
            <a:endParaRPr b="1" dirty="0"/>
          </a:p>
          <a:p>
            <a:pPr marL="171450" lvl="0" indent="-171450">
              <a:buFont typeface="Arial" panose="020B0604020202020204" pitchFamily="34" charset="0"/>
              <a:buChar char="•"/>
            </a:pPr>
            <a:r>
              <a:rPr lang="nl-NL" dirty="0"/>
              <a:t>Gebruik de </a:t>
            </a:r>
            <a:r>
              <a:rPr dirty="0" err="1"/>
              <a:t>voorbeeldzinnen</a:t>
            </a:r>
            <a:r>
              <a:rPr lang="nl-NL" dirty="0"/>
              <a:t> en pas </a:t>
            </a:r>
            <a:r>
              <a:rPr lang="nl-NL" dirty="0" err="1"/>
              <a:t>zonodig</a:t>
            </a:r>
            <a:r>
              <a:rPr lang="nl-NL" dirty="0"/>
              <a:t> aan op je organisatie.</a:t>
            </a:r>
          </a:p>
          <a:p>
            <a:pPr marL="171450" lvl="0" indent="-171450">
              <a:buFont typeface="Wingdings" panose="05000000000000000000" pitchFamily="2" charset="2"/>
              <a:buChar char="q"/>
            </a:pPr>
            <a:endParaRPr lang="nl-NL" dirty="0"/>
          </a:p>
          <a:p>
            <a:pPr marL="171450" lvl="0" indent="-171450">
              <a:buFont typeface="Arial" panose="020B0604020202020204" pitchFamily="34" charset="0"/>
              <a:buChar char="•"/>
            </a:pPr>
            <a:r>
              <a:rPr dirty="0" err="1"/>
              <a:t>Vraag</a:t>
            </a:r>
            <a:r>
              <a:rPr dirty="0"/>
              <a:t> je </a:t>
            </a:r>
            <a:r>
              <a:rPr lang="nl-NL" b="0" dirty="0"/>
              <a:t>om </a:t>
            </a:r>
            <a:r>
              <a:rPr lang="nl-NL" b="1" dirty="0">
                <a:solidFill>
                  <a:srgbClr val="00B0F0"/>
                </a:solidFill>
              </a:rPr>
              <a:t>een beslissing,</a:t>
            </a:r>
            <a:r>
              <a:rPr b="1" dirty="0">
                <a:solidFill>
                  <a:srgbClr val="00B0F0"/>
                </a:solidFill>
              </a:rPr>
              <a:t> </a:t>
            </a:r>
            <a:r>
              <a:rPr b="1" dirty="0" err="1">
                <a:solidFill>
                  <a:srgbClr val="00B0F0"/>
                </a:solidFill>
              </a:rPr>
              <a:t>vraag</a:t>
            </a:r>
            <a:r>
              <a:rPr b="1" dirty="0">
                <a:solidFill>
                  <a:srgbClr val="00B0F0"/>
                </a:solidFill>
              </a:rPr>
              <a:t> </a:t>
            </a:r>
            <a:r>
              <a:rPr lang="nl-NL" b="1" dirty="0">
                <a:solidFill>
                  <a:srgbClr val="00B0F0"/>
                </a:solidFill>
              </a:rPr>
              <a:t>dan om </a:t>
            </a:r>
            <a:r>
              <a:rPr b="1" dirty="0" err="1">
                <a:solidFill>
                  <a:srgbClr val="00B0F0"/>
                </a:solidFill>
              </a:rPr>
              <a:t>één</a:t>
            </a:r>
            <a:r>
              <a:rPr b="1" dirty="0">
                <a:solidFill>
                  <a:srgbClr val="00B0F0"/>
                </a:solidFill>
              </a:rPr>
              <a:t> </a:t>
            </a:r>
            <a:r>
              <a:rPr lang="nl-NL" b="1" dirty="0">
                <a:solidFill>
                  <a:srgbClr val="00B0F0"/>
                </a:solidFill>
              </a:rPr>
              <a:t>besluit </a:t>
            </a:r>
            <a:r>
              <a:rPr dirty="0" err="1"/>
              <a:t>dat</a:t>
            </a:r>
            <a:r>
              <a:rPr dirty="0"/>
              <a:t> </a:t>
            </a:r>
            <a:r>
              <a:rPr dirty="0" err="1"/>
              <a:t>deze</a:t>
            </a:r>
            <a:r>
              <a:rPr dirty="0"/>
              <a:t> </a:t>
            </a:r>
            <a:r>
              <a:rPr dirty="0" err="1"/>
              <a:t>persoon</a:t>
            </a:r>
            <a:r>
              <a:rPr dirty="0"/>
              <a:t> </a:t>
            </a:r>
            <a:r>
              <a:rPr dirty="0" err="1"/>
              <a:t>zelf</a:t>
            </a:r>
            <a:r>
              <a:rPr dirty="0"/>
              <a:t> </a:t>
            </a:r>
            <a:r>
              <a:rPr dirty="0" err="1"/>
              <a:t>kan</a:t>
            </a:r>
            <a:r>
              <a:rPr dirty="0"/>
              <a:t> </a:t>
            </a:r>
            <a:r>
              <a:rPr dirty="0" err="1"/>
              <a:t>nemen</a:t>
            </a:r>
            <a:r>
              <a:rPr dirty="0"/>
              <a:t>, </a:t>
            </a:r>
            <a:r>
              <a:rPr dirty="0" err="1"/>
              <a:t>en</a:t>
            </a:r>
            <a:r>
              <a:rPr dirty="0"/>
              <a:t> </a:t>
            </a:r>
            <a:r>
              <a:rPr dirty="0" err="1"/>
              <a:t>noem</a:t>
            </a:r>
            <a:r>
              <a:rPr dirty="0"/>
              <a:t> de datum </a:t>
            </a:r>
            <a:r>
              <a:rPr dirty="0" err="1"/>
              <a:t>waarop</a:t>
            </a:r>
            <a:r>
              <a:rPr dirty="0"/>
              <a:t> het </a:t>
            </a:r>
            <a:r>
              <a:rPr dirty="0" err="1"/>
              <a:t>nodig</a:t>
            </a:r>
            <a:r>
              <a:rPr dirty="0"/>
              <a:t> is.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indent="0">
              <a:buFont typeface="Wingdings" panose="05000000000000000000" pitchFamily="2" charset="2"/>
              <a:buNone/>
            </a:pPr>
            <a:r>
              <a:rPr lang="nl-NL" b="1" dirty="0"/>
              <a:t>INSTRUCTIE</a:t>
            </a:r>
          </a:p>
          <a:p>
            <a:pPr marL="171450" indent="-171450">
              <a:buFont typeface="Wingdings" panose="05000000000000000000" pitchFamily="2" charset="2"/>
              <a:buChar char="q"/>
            </a:pPr>
            <a:endParaRPr lang="nl-NL" dirty="0"/>
          </a:p>
          <a:p>
            <a:pPr marL="228600" indent="-228600">
              <a:buFont typeface="+mj-lt"/>
              <a:buAutoNum type="arabicPeriod"/>
            </a:pPr>
            <a:r>
              <a:rPr lang="nl-NL" dirty="0"/>
              <a:t>Zet bovenaan</a:t>
            </a:r>
            <a:r>
              <a:rPr dirty="0"/>
              <a:t> je </a:t>
            </a:r>
            <a:r>
              <a:rPr dirty="0" err="1"/>
              <a:t>kernboodschap</a:t>
            </a:r>
            <a:r>
              <a:rPr dirty="0"/>
              <a:t>, </a:t>
            </a:r>
            <a:r>
              <a:rPr dirty="0" err="1"/>
              <a:t>daaronder</a:t>
            </a:r>
            <a:r>
              <a:rPr dirty="0"/>
              <a:t> </a:t>
            </a:r>
            <a:r>
              <a:rPr dirty="0" err="1"/>
              <a:t>maximaal</a:t>
            </a:r>
            <a:r>
              <a:rPr dirty="0"/>
              <a:t> </a:t>
            </a:r>
            <a:r>
              <a:rPr dirty="0" err="1"/>
              <a:t>drie</a:t>
            </a:r>
            <a:r>
              <a:rPr dirty="0"/>
              <a:t> </a:t>
            </a:r>
            <a:r>
              <a:rPr dirty="0" err="1"/>
              <a:t>redenen</a:t>
            </a:r>
            <a:r>
              <a:rPr dirty="0"/>
              <a:t> die </a:t>
            </a:r>
            <a:r>
              <a:rPr dirty="0" err="1"/>
              <a:t>haar</a:t>
            </a:r>
            <a:r>
              <a:rPr dirty="0"/>
              <a:t> </a:t>
            </a:r>
            <a:r>
              <a:rPr dirty="0" err="1"/>
              <a:t>dragen</a:t>
            </a:r>
            <a:r>
              <a:rPr dirty="0"/>
              <a:t>. </a:t>
            </a:r>
            <a:r>
              <a:rPr dirty="0" err="1"/>
              <a:t>Schrijf</a:t>
            </a:r>
            <a:r>
              <a:rPr dirty="0"/>
              <a:t> </a:t>
            </a:r>
            <a:r>
              <a:rPr dirty="0" err="1"/>
              <a:t>elke</a:t>
            </a:r>
            <a:r>
              <a:rPr dirty="0"/>
              <a:t> </a:t>
            </a:r>
            <a:r>
              <a:rPr dirty="0" err="1"/>
              <a:t>reden</a:t>
            </a:r>
            <a:r>
              <a:rPr dirty="0"/>
              <a:t> </a:t>
            </a:r>
            <a:r>
              <a:rPr dirty="0" err="1"/>
              <a:t>als</a:t>
            </a:r>
            <a:r>
              <a:rPr dirty="0"/>
              <a:t> </a:t>
            </a:r>
            <a:r>
              <a:rPr dirty="0" err="1"/>
              <a:t>korte</a:t>
            </a:r>
            <a:r>
              <a:rPr dirty="0"/>
              <a:t> zin met </a:t>
            </a:r>
            <a:r>
              <a:rPr dirty="0" err="1"/>
              <a:t>een</a:t>
            </a:r>
            <a:r>
              <a:rPr dirty="0"/>
              <a:t> </a:t>
            </a:r>
            <a:r>
              <a:rPr dirty="0" err="1"/>
              <a:t>boodschap</a:t>
            </a:r>
            <a:r>
              <a:rPr dirty="0"/>
              <a:t>, </a:t>
            </a:r>
            <a:r>
              <a:rPr dirty="0" err="1"/>
              <a:t>niet</a:t>
            </a:r>
            <a:r>
              <a:rPr dirty="0"/>
              <a:t> </a:t>
            </a:r>
            <a:r>
              <a:rPr dirty="0" err="1"/>
              <a:t>als</a:t>
            </a:r>
            <a:r>
              <a:rPr dirty="0"/>
              <a:t> label</a:t>
            </a:r>
            <a:r>
              <a:rPr lang="nl-NL" dirty="0"/>
              <a:t> (een enkel woord)</a:t>
            </a:r>
            <a:r>
              <a:rPr dirty="0"/>
              <a:t>.</a:t>
            </a:r>
            <a:r>
              <a:rPr lang="nl-NL" dirty="0"/>
              <a:t> Houdt het kort: in de volgende slides werk je de drie redenen verder uit.</a:t>
            </a:r>
            <a:endParaRPr lang="nl-NL" b="0" dirty="0"/>
          </a:p>
          <a:p>
            <a:pPr marL="0" indent="0">
              <a:buFont typeface="+mj-lt"/>
              <a:buNone/>
            </a:pPr>
            <a:r>
              <a:rPr lang="nl-NL" b="1" dirty="0"/>
              <a:t> TIP</a:t>
            </a:r>
          </a:p>
          <a:p>
            <a:pPr marL="171450" indent="-171450">
              <a:buFont typeface="Arial" panose="020B0604020202020204" pitchFamily="34" charset="0"/>
              <a:buChar char="•"/>
            </a:pPr>
            <a:r>
              <a:rPr lang="nl-NL" dirty="0"/>
              <a:t>Gebruik de voorbeeldzinnen onder</a:t>
            </a:r>
            <a:r>
              <a:rPr dirty="0"/>
              <a:t>'En </a:t>
            </a:r>
            <a:r>
              <a:rPr dirty="0" err="1"/>
              <a:t>kun</a:t>
            </a:r>
            <a:r>
              <a:rPr dirty="0"/>
              <a:t> je </a:t>
            </a:r>
            <a:r>
              <a:rPr dirty="0" err="1"/>
              <a:t>deze</a:t>
            </a:r>
            <a:r>
              <a:rPr dirty="0"/>
              <a:t> </a:t>
            </a:r>
            <a:r>
              <a:rPr dirty="0" err="1"/>
              <a:t>onderbouwing</a:t>
            </a:r>
            <a:r>
              <a:rPr dirty="0"/>
              <a:t> </a:t>
            </a:r>
            <a:r>
              <a:rPr dirty="0" err="1"/>
              <a:t>gebruiken</a:t>
            </a:r>
            <a:r>
              <a:rPr dirty="0"/>
              <a:t>' </a:t>
            </a:r>
            <a:r>
              <a:rPr dirty="0" err="1"/>
              <a:t>en</a:t>
            </a:r>
            <a:r>
              <a:rPr dirty="0"/>
              <a:t> de </a:t>
            </a:r>
            <a:r>
              <a:rPr dirty="0" err="1"/>
              <a:t>tekst</a:t>
            </a:r>
            <a:r>
              <a:rPr lang="nl-NL" dirty="0"/>
              <a:t> bij voorbeeldzinnen hoger management: </a:t>
            </a:r>
            <a:r>
              <a:rPr dirty="0"/>
              <a:t> </a:t>
            </a:r>
            <a:r>
              <a:rPr lang="nl-NL" dirty="0"/>
              <a:t>‘Als informatie niet op orde is…</a:t>
            </a:r>
            <a:r>
              <a:rPr dirty="0"/>
              <a:t>’.</a:t>
            </a:r>
            <a:endParaRPr lang="nl-NL" dirty="0"/>
          </a:p>
          <a:p>
            <a:pPr marL="171450" indent="-171450">
              <a:buFont typeface="Arial" panose="020B0604020202020204" pitchFamily="34" charset="0"/>
              <a:buChar char="•"/>
            </a:pPr>
            <a:r>
              <a:rPr dirty="0"/>
              <a:t>Denk </a:t>
            </a:r>
            <a:r>
              <a:rPr dirty="0" err="1"/>
              <a:t>ook</a:t>
            </a:r>
            <a:r>
              <a:rPr dirty="0"/>
              <a:t> </a:t>
            </a:r>
            <a:r>
              <a:rPr dirty="0" err="1"/>
              <a:t>aan</a:t>
            </a:r>
            <a:r>
              <a:rPr dirty="0"/>
              <a:t>: wat </a:t>
            </a:r>
            <a:r>
              <a:rPr dirty="0" err="1"/>
              <a:t>gaat</a:t>
            </a:r>
            <a:r>
              <a:rPr dirty="0"/>
              <a:t> er </a:t>
            </a:r>
            <a:r>
              <a:rPr dirty="0" err="1"/>
              <a:t>anders</a:t>
            </a:r>
            <a:r>
              <a:rPr dirty="0"/>
              <a:t> mis</a:t>
            </a:r>
            <a:r>
              <a:rPr lang="nl-NL" dirty="0"/>
              <a:t>, wat gebeurt er zonder…</a:t>
            </a:r>
            <a:r>
              <a:rPr dirty="0"/>
              <a:t>? </a:t>
            </a:r>
            <a:r>
              <a:rPr dirty="0" err="1"/>
              <a:t>Gevolgen</a:t>
            </a:r>
            <a:r>
              <a:rPr dirty="0"/>
              <a:t> </a:t>
            </a:r>
            <a:r>
              <a:rPr dirty="0" err="1"/>
              <a:t>maken</a:t>
            </a:r>
            <a:r>
              <a:rPr dirty="0"/>
              <a:t> </a:t>
            </a:r>
            <a:r>
              <a:rPr dirty="0" err="1"/>
              <a:t>een</a:t>
            </a:r>
            <a:r>
              <a:rPr dirty="0"/>
              <a:t> </a:t>
            </a:r>
            <a:r>
              <a:rPr dirty="0" err="1"/>
              <a:t>reden</a:t>
            </a:r>
            <a:r>
              <a:rPr dirty="0"/>
              <a:t> </a:t>
            </a:r>
            <a:r>
              <a:rPr dirty="0" err="1"/>
              <a:t>concreet</a:t>
            </a:r>
            <a:r>
              <a:rPr dirty="0"/>
              <a:t>.</a:t>
            </a:r>
          </a:p>
          <a:p>
            <a:pPr marL="228600" lvl="0" indent="-228600">
              <a:buFont typeface="Arial" panose="020B0604020202020204" pitchFamily="34" charset="0"/>
              <a:buChar char="•"/>
            </a:pPr>
            <a:endParaRPr dirty="0"/>
          </a:p>
          <a:p>
            <a:pPr marL="228600" indent="-228600">
              <a:buFont typeface="+mj-lt"/>
              <a:buAutoNum type="arabicPeriod" startAt="2"/>
            </a:pPr>
            <a:r>
              <a:rPr dirty="0"/>
              <a:t>Test: </a:t>
            </a:r>
            <a:r>
              <a:rPr lang="nl-NL" b="0" dirty="0"/>
              <a:t>A</a:t>
            </a:r>
            <a:r>
              <a:rPr b="0" dirty="0"/>
              <a:t>ls </a:t>
            </a:r>
            <a:r>
              <a:rPr dirty="0"/>
              <a:t>je </a:t>
            </a:r>
            <a:r>
              <a:rPr dirty="0" err="1"/>
              <a:t>alleen</a:t>
            </a:r>
            <a:r>
              <a:rPr dirty="0"/>
              <a:t> </a:t>
            </a:r>
            <a:r>
              <a:rPr dirty="0" err="1"/>
              <a:t>deze</a:t>
            </a:r>
            <a:r>
              <a:rPr dirty="0"/>
              <a:t> slide </a:t>
            </a:r>
            <a:r>
              <a:rPr dirty="0" err="1"/>
              <a:t>laat</a:t>
            </a:r>
            <a:r>
              <a:rPr dirty="0"/>
              <a:t> </a:t>
            </a:r>
            <a:r>
              <a:rPr dirty="0" err="1"/>
              <a:t>zien</a:t>
            </a:r>
            <a:r>
              <a:rPr dirty="0"/>
              <a:t>, </a:t>
            </a:r>
            <a:r>
              <a:rPr dirty="0" err="1"/>
              <a:t>klopt</a:t>
            </a:r>
            <a:r>
              <a:rPr dirty="0"/>
              <a:t> je </a:t>
            </a:r>
            <a:r>
              <a:rPr dirty="0" err="1"/>
              <a:t>verhaal</a:t>
            </a:r>
            <a:r>
              <a:rPr dirty="0"/>
              <a:t> dan </a:t>
            </a:r>
            <a:r>
              <a:rPr dirty="0" err="1"/>
              <a:t>nog</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TIP</a:t>
            </a:r>
          </a:p>
          <a:p>
            <a:endParaRPr lang="nl-NL" dirty="0"/>
          </a:p>
          <a:p>
            <a:pPr marL="171450" indent="-171450">
              <a:buFont typeface="Arial" panose="020B0604020202020204" pitchFamily="34" charset="0"/>
              <a:buChar char="•"/>
            </a:pPr>
            <a:r>
              <a:rPr dirty="0"/>
              <a:t>Houd het </a:t>
            </a:r>
            <a:r>
              <a:rPr dirty="0" err="1"/>
              <a:t>bij</a:t>
            </a:r>
            <a:r>
              <a:rPr dirty="0"/>
              <a:t> twee of </a:t>
            </a:r>
            <a:r>
              <a:rPr dirty="0" err="1"/>
              <a:t>drie</a:t>
            </a:r>
            <a:r>
              <a:rPr dirty="0"/>
              <a:t> </a:t>
            </a:r>
            <a:r>
              <a:rPr dirty="0" err="1"/>
              <a:t>korte</a:t>
            </a:r>
            <a:r>
              <a:rPr dirty="0"/>
              <a:t> </a:t>
            </a:r>
            <a:r>
              <a:rPr dirty="0" err="1"/>
              <a:t>punten</a:t>
            </a:r>
            <a:r>
              <a:rPr dirty="0"/>
              <a:t>. De rest </a:t>
            </a:r>
            <a:r>
              <a:rPr dirty="0" err="1"/>
              <a:t>vertel</a:t>
            </a:r>
            <a:r>
              <a:rPr dirty="0"/>
              <a:t> je.</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dirty="0" err="1"/>
              <a:t>Communicatietechnieken</a:t>
            </a:r>
            <a:r>
              <a:rPr dirty="0"/>
              <a:t> die </a:t>
            </a:r>
            <a:r>
              <a:rPr dirty="0" err="1"/>
              <a:t>hier</a:t>
            </a:r>
            <a:r>
              <a:rPr dirty="0"/>
              <a:t> </a:t>
            </a:r>
            <a:r>
              <a:rPr dirty="0" err="1"/>
              <a:t>goed</a:t>
            </a:r>
            <a:r>
              <a:rPr dirty="0"/>
              <a:t> </a:t>
            </a:r>
            <a:r>
              <a:rPr dirty="0" err="1"/>
              <a:t>werken</a:t>
            </a:r>
            <a:r>
              <a:rPr dirty="0"/>
              <a:t>: </a:t>
            </a:r>
            <a:r>
              <a:rPr dirty="0" err="1"/>
              <a:t>verhalen</a:t>
            </a:r>
            <a:r>
              <a:rPr dirty="0"/>
              <a:t> </a:t>
            </a:r>
            <a:r>
              <a:rPr dirty="0" err="1"/>
              <a:t>vertellen</a:t>
            </a:r>
            <a:r>
              <a:rPr dirty="0"/>
              <a:t> </a:t>
            </a:r>
            <a:r>
              <a:rPr dirty="0" err="1"/>
              <a:t>en</a:t>
            </a:r>
            <a:r>
              <a:rPr dirty="0"/>
              <a:t> open </a:t>
            </a:r>
            <a:r>
              <a:rPr dirty="0" err="1"/>
              <a:t>vragen</a:t>
            </a:r>
            <a:r>
              <a:rPr dirty="0"/>
              <a:t> </a:t>
            </a:r>
            <a:r>
              <a:rPr dirty="0" err="1"/>
              <a:t>stellen</a:t>
            </a:r>
            <a:r>
              <a:rPr dirty="0"/>
              <a:t> (</a:t>
            </a:r>
            <a:r>
              <a:rPr dirty="0" err="1"/>
              <a:t>werkwijzer</a:t>
            </a:r>
            <a:r>
              <a:rPr dirty="0"/>
              <a:t> </a:t>
            </a:r>
            <a:r>
              <a:rPr lang="nl-NL" dirty="0"/>
              <a:t>bouwsteen</a:t>
            </a:r>
            <a:r>
              <a:rPr dirty="0"/>
              <a:t> 4 </a:t>
            </a:r>
            <a:r>
              <a:rPr dirty="0" err="1"/>
              <a:t>en</a:t>
            </a:r>
            <a:r>
              <a:rPr dirty="0"/>
              <a:t> </a:t>
            </a:r>
            <a:r>
              <a:rPr dirty="0" err="1"/>
              <a:t>bijlage</a:t>
            </a:r>
            <a:r>
              <a:rPr dirty="0"/>
              <a:t> D). </a:t>
            </a:r>
            <a:r>
              <a:rPr dirty="0" err="1"/>
              <a:t>Zie</a:t>
            </a:r>
            <a:r>
              <a:rPr dirty="0"/>
              <a:t> </a:t>
            </a:r>
            <a:r>
              <a:rPr lang="nl-NL" dirty="0"/>
              <a:t>ook de voorbeeldenpresentaties voor hoger en middenmanagement (op de website).</a:t>
            </a:r>
          </a:p>
          <a:p>
            <a:pPr marL="0" indent="0">
              <a:buFont typeface="Arial" panose="020B0604020202020204" pitchFamily="34" charset="0"/>
              <a:buNone/>
            </a:pPr>
            <a:endParaRPr dirty="0"/>
          </a:p>
          <a:p>
            <a:pPr marL="171450" indent="-171450">
              <a:buFont typeface="Arial" panose="020B0604020202020204" pitchFamily="34" charset="0"/>
              <a:buChar char="•"/>
            </a:pPr>
            <a:r>
              <a:rPr dirty="0" err="1"/>
              <a:t>Praktijkvoorbeelden</a:t>
            </a:r>
            <a:r>
              <a:rPr dirty="0"/>
              <a:t> </a:t>
            </a:r>
            <a:r>
              <a:rPr lang="nl-NL" dirty="0"/>
              <a:t>met</a:t>
            </a:r>
            <a:r>
              <a:rPr dirty="0"/>
              <a:t> </a:t>
            </a:r>
            <a:r>
              <a:rPr dirty="0" err="1"/>
              <a:t>bronnen</a:t>
            </a:r>
            <a:r>
              <a:rPr dirty="0"/>
              <a:t> </a:t>
            </a:r>
            <a:r>
              <a:rPr dirty="0" err="1"/>
              <a:t>vind</a:t>
            </a:r>
            <a:r>
              <a:rPr dirty="0"/>
              <a:t> je </a:t>
            </a:r>
            <a:r>
              <a:rPr dirty="0" err="1"/>
              <a:t>bij</a:t>
            </a:r>
            <a:r>
              <a:rPr dirty="0"/>
              <a:t> de </a:t>
            </a:r>
            <a:r>
              <a:rPr dirty="0" err="1"/>
              <a:t>voorbeeldzinnen</a:t>
            </a:r>
            <a:r>
              <a:rPr dirty="0"/>
              <a:t> </a:t>
            </a:r>
            <a:r>
              <a:rPr dirty="0" err="1"/>
              <a:t>voor</a:t>
            </a:r>
            <a:r>
              <a:rPr dirty="0"/>
              <a:t> </a:t>
            </a:r>
            <a:r>
              <a:rPr dirty="0" err="1"/>
              <a:t>middenmanagement</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TIP</a:t>
            </a:r>
          </a:p>
          <a:p>
            <a:endParaRPr lang="nl-NL" dirty="0"/>
          </a:p>
          <a:p>
            <a:pPr marL="171450" indent="-171450">
              <a:buFont typeface="Arial" panose="020B0604020202020204" pitchFamily="34" charset="0"/>
              <a:buChar char="•"/>
            </a:pPr>
            <a:r>
              <a:rPr dirty="0"/>
              <a:t>Een </a:t>
            </a:r>
            <a:r>
              <a:rPr dirty="0" err="1"/>
              <a:t>vraag</a:t>
            </a:r>
            <a:r>
              <a:rPr dirty="0"/>
              <a:t> op de slide </a:t>
            </a:r>
            <a:r>
              <a:rPr dirty="0" err="1"/>
              <a:t>opent</a:t>
            </a:r>
            <a:r>
              <a:rPr dirty="0"/>
              <a:t> het </a:t>
            </a:r>
            <a:r>
              <a:rPr dirty="0" err="1"/>
              <a:t>gesprek</a:t>
            </a:r>
            <a:r>
              <a:rPr dirty="0"/>
              <a:t>. Laat de manager </a:t>
            </a:r>
            <a:r>
              <a:rPr dirty="0" err="1"/>
              <a:t>zelf</a:t>
            </a:r>
            <a:r>
              <a:rPr dirty="0"/>
              <a:t> </a:t>
            </a:r>
            <a:r>
              <a:rPr dirty="0" err="1"/>
              <a:t>antwoorden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TIP</a:t>
            </a:r>
          </a:p>
          <a:p>
            <a:endParaRPr lang="nl-NL" dirty="0"/>
          </a:p>
          <a:p>
            <a:pPr marL="171450" indent="-171450">
              <a:buFont typeface="Arial" panose="020B0604020202020204" pitchFamily="34" charset="0"/>
              <a:buChar char="•"/>
            </a:pPr>
            <a:r>
              <a:rPr lang="nl-NL" dirty="0"/>
              <a:t>Creëer</a:t>
            </a:r>
            <a:r>
              <a:rPr dirty="0"/>
              <a:t> </a:t>
            </a:r>
            <a:r>
              <a:rPr dirty="0" err="1"/>
              <a:t>urgentie</a:t>
            </a:r>
            <a:r>
              <a:rPr dirty="0"/>
              <a:t> (</a:t>
            </a:r>
            <a:r>
              <a:rPr dirty="0" err="1"/>
              <a:t>werkwijzer</a:t>
            </a:r>
            <a:r>
              <a:rPr dirty="0"/>
              <a:t> par. 4.2). </a:t>
            </a:r>
            <a:r>
              <a:rPr dirty="0" err="1"/>
              <a:t>Feitelijk</a:t>
            </a:r>
            <a:r>
              <a:rPr dirty="0"/>
              <a:t>, maar </a:t>
            </a:r>
            <a:r>
              <a:rPr dirty="0" err="1"/>
              <a:t>zonder</a:t>
            </a:r>
            <a:r>
              <a:rPr dirty="0"/>
              <a:t> drama.</a:t>
            </a:r>
            <a:endParaRPr lang="nl-NL" dirty="0"/>
          </a:p>
          <a:p>
            <a:pPr marL="0" indent="0">
              <a:buFont typeface="Arial" panose="020B0604020202020204" pitchFamily="34" charset="0"/>
              <a:buNone/>
            </a:pPr>
            <a:endParaRPr lang="nl-NL" dirty="0"/>
          </a:p>
          <a:p>
            <a:pPr marL="171450" indent="-171450">
              <a:buFont typeface="Arial" panose="020B0604020202020204" pitchFamily="34" charset="0"/>
              <a:buChar char="•"/>
            </a:pPr>
            <a:r>
              <a:rPr lang="nl-NL" dirty="0"/>
              <a:t>Gebruik informatie uit ‘Als informatie niet op orde is…’ (Voorbeelden hoger management</a:t>
            </a:r>
            <a:r>
              <a:rPr lang="nl-NL" b="1" dirty="0"/>
              <a:t>).</a:t>
            </a:r>
            <a:endParaRPr b="1"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Optionele slide om het gesprek te verbreden. Indien niet relevant, slide verwijderen.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Wil je het gesprek met de manager verbreden, gebruik dan deze slide. Haakt de manager aan op een andere invalshoek, dan kun je daarop doorpraten of dit zelf in gang zetten.</a:t>
            </a:r>
          </a:p>
          <a:p>
            <a:pPr marL="228600" indent="-228600">
              <a:buFont typeface="+mj-lt"/>
              <a:buAutoNum type="arabicPeriod"/>
            </a:pPr>
            <a:r>
              <a:rPr lang="nl-NL" dirty="0"/>
              <a:t>Zet een cirkel om de gekozen invalshoek (Invoegen &gt; Vormen).</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TIP</a:t>
            </a:r>
          </a:p>
          <a:p>
            <a:endParaRPr lang="nl-NL" dirty="0"/>
          </a:p>
          <a:p>
            <a:pPr marL="171450" indent="-171450">
              <a:buFont typeface="Arial" panose="020B0604020202020204" pitchFamily="34" charset="0"/>
              <a:buChar char="•"/>
            </a:pPr>
            <a:r>
              <a:rPr lang="nl-NL" dirty="0"/>
              <a:t>Als het d</a:t>
            </a:r>
            <a:r>
              <a:rPr dirty="0" err="1"/>
              <a:t>oel</a:t>
            </a:r>
            <a:r>
              <a:rPr dirty="0"/>
              <a:t> </a:t>
            </a:r>
            <a:r>
              <a:rPr lang="nl-NL" dirty="0"/>
              <a:t>is '</a:t>
            </a:r>
            <a:r>
              <a:rPr b="1" dirty="0"/>
              <a:t>op de radar </a:t>
            </a:r>
            <a:r>
              <a:rPr lang="nl-NL" b="1" dirty="0"/>
              <a:t>komen </a:t>
            </a:r>
            <a:r>
              <a:rPr b="1" dirty="0" err="1"/>
              <a:t>en</a:t>
            </a:r>
            <a:r>
              <a:rPr b="1" dirty="0"/>
              <a:t> </a:t>
            </a:r>
            <a:r>
              <a:rPr b="1" dirty="0" err="1"/>
              <a:t>een</a:t>
            </a:r>
            <a:r>
              <a:rPr b="1" dirty="0"/>
              <a:t> </a:t>
            </a:r>
            <a:r>
              <a:rPr b="1" dirty="0" err="1"/>
              <a:t>vervolg</a:t>
            </a:r>
            <a:r>
              <a:rPr lang="nl-NL" b="1" dirty="0"/>
              <a:t> afspreken</a:t>
            </a:r>
            <a:r>
              <a:rPr lang="nl-NL" dirty="0"/>
              <a:t>’: </a:t>
            </a:r>
            <a:r>
              <a:rPr dirty="0"/>
              <a:t> </a:t>
            </a:r>
            <a:r>
              <a:rPr dirty="0" err="1"/>
              <a:t>stel</a:t>
            </a:r>
            <a:r>
              <a:rPr dirty="0"/>
              <a:t> </a:t>
            </a:r>
            <a:r>
              <a:rPr lang="nl-NL" dirty="0"/>
              <a:t>dan </a:t>
            </a:r>
            <a:r>
              <a:rPr dirty="0" err="1"/>
              <a:t>een</a:t>
            </a:r>
            <a:r>
              <a:rPr dirty="0"/>
              <a:t> open </a:t>
            </a:r>
            <a:r>
              <a:rPr dirty="0" err="1"/>
              <a:t>vraag</a:t>
            </a:r>
            <a:r>
              <a:rPr dirty="0"/>
              <a:t> </a:t>
            </a:r>
            <a:r>
              <a:rPr dirty="0" err="1"/>
              <a:t>en</a:t>
            </a:r>
            <a:r>
              <a:rPr dirty="0"/>
              <a:t> doe </a:t>
            </a:r>
            <a:r>
              <a:rPr dirty="0" err="1"/>
              <a:t>een</a:t>
            </a:r>
            <a:r>
              <a:rPr dirty="0"/>
              <a:t> </a:t>
            </a:r>
            <a:r>
              <a:rPr dirty="0" err="1"/>
              <a:t>concreet</a:t>
            </a:r>
            <a:r>
              <a:rPr dirty="0"/>
              <a:t> </a:t>
            </a:r>
            <a:r>
              <a:rPr dirty="0" err="1"/>
              <a:t>voorstel</a:t>
            </a:r>
            <a:r>
              <a:rPr dirty="0"/>
              <a:t>. Bied </a:t>
            </a:r>
            <a:r>
              <a:rPr dirty="0" err="1"/>
              <a:t>aan</a:t>
            </a:r>
            <a:r>
              <a:rPr dirty="0"/>
              <a:t> de </a:t>
            </a:r>
            <a:r>
              <a:rPr dirty="0" err="1"/>
              <a:t>voorbereiding</a:t>
            </a:r>
            <a:r>
              <a:rPr dirty="0"/>
              <a:t> op je </a:t>
            </a:r>
            <a:r>
              <a:rPr dirty="0" err="1"/>
              <a:t>te</a:t>
            </a:r>
            <a:r>
              <a:rPr dirty="0"/>
              <a:t> </a:t>
            </a:r>
            <a:r>
              <a:rPr dirty="0" err="1"/>
              <a:t>nemen</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lang="nl-NL" dirty="0"/>
              <a:t>Als je doel is '</a:t>
            </a:r>
            <a:r>
              <a:rPr b="1" dirty="0" err="1"/>
              <a:t>een</a:t>
            </a:r>
            <a:r>
              <a:rPr b="1" dirty="0"/>
              <a:t> </a:t>
            </a:r>
            <a:r>
              <a:rPr b="1" dirty="0" err="1"/>
              <a:t>besluit</a:t>
            </a:r>
            <a:r>
              <a:rPr lang="nl-NL" dirty="0"/>
              <a:t>'</a:t>
            </a:r>
            <a:r>
              <a:rPr dirty="0"/>
              <a:t>: </a:t>
            </a:r>
            <a:r>
              <a:rPr dirty="0" err="1"/>
              <a:t>herhaal</a:t>
            </a:r>
            <a:r>
              <a:rPr dirty="0"/>
              <a:t> </a:t>
            </a:r>
            <a:r>
              <a:rPr lang="nl-NL" dirty="0"/>
              <a:t>dan </a:t>
            </a:r>
            <a:r>
              <a:rPr dirty="0"/>
              <a:t>het </a:t>
            </a:r>
            <a:r>
              <a:rPr lang="nl-NL" dirty="0"/>
              <a:t>gevraagde </a:t>
            </a:r>
            <a:r>
              <a:rPr dirty="0" err="1"/>
              <a:t>besluit</a:t>
            </a:r>
            <a:r>
              <a:rPr dirty="0"/>
              <a:t> </a:t>
            </a:r>
            <a:r>
              <a:rPr dirty="0" err="1"/>
              <a:t>letterlijk</a:t>
            </a:r>
            <a:r>
              <a:rPr dirty="0"/>
              <a:t> </a:t>
            </a:r>
            <a:r>
              <a:rPr dirty="0" err="1"/>
              <a:t>en</a:t>
            </a:r>
            <a:r>
              <a:rPr dirty="0"/>
              <a:t> </a:t>
            </a:r>
            <a:r>
              <a:rPr dirty="0" err="1"/>
              <a:t>laat</a:t>
            </a:r>
            <a:r>
              <a:rPr dirty="0"/>
              <a:t> in </a:t>
            </a:r>
            <a:r>
              <a:rPr dirty="0" err="1"/>
              <a:t>drie</a:t>
            </a:r>
            <a:r>
              <a:rPr dirty="0"/>
              <a:t> </a:t>
            </a:r>
            <a:r>
              <a:rPr lang="nl-NL" dirty="0"/>
              <a:t>stappen</a:t>
            </a:r>
            <a:r>
              <a:rPr dirty="0"/>
              <a:t> </a:t>
            </a:r>
            <a:r>
              <a:rPr dirty="0" err="1"/>
              <a:t>zien</a:t>
            </a:r>
            <a:r>
              <a:rPr dirty="0"/>
              <a:t> wat er </a:t>
            </a:r>
            <a:r>
              <a:rPr dirty="0" err="1"/>
              <a:t>daarna</a:t>
            </a:r>
            <a:r>
              <a:rPr dirty="0"/>
              <a:t> </a:t>
            </a:r>
            <a:r>
              <a:rPr dirty="0" err="1"/>
              <a:t>gebeurt</a:t>
            </a:r>
            <a:r>
              <a:rPr dirty="0"/>
              <a:t>. Stel de </a:t>
            </a:r>
            <a:r>
              <a:rPr dirty="0" err="1"/>
              <a:t>vraag</a:t>
            </a:r>
            <a:r>
              <a:rPr dirty="0"/>
              <a:t> </a:t>
            </a:r>
            <a:r>
              <a:rPr dirty="0" err="1"/>
              <a:t>en</a:t>
            </a:r>
            <a:r>
              <a:rPr dirty="0"/>
              <a:t> </a:t>
            </a:r>
            <a:r>
              <a:rPr dirty="0" err="1"/>
              <a:t>wacht</a:t>
            </a:r>
            <a:r>
              <a:rPr dirty="0"/>
              <a:t> op het </a:t>
            </a:r>
            <a:r>
              <a:rPr dirty="0" err="1"/>
              <a:t>antwoord</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dirty="0" err="1"/>
              <a:t>Zie</a:t>
            </a:r>
            <a:r>
              <a:rPr dirty="0"/>
              <a:t> de twee </a:t>
            </a:r>
            <a:r>
              <a:rPr dirty="0" err="1"/>
              <a:t>voorbeel</a:t>
            </a:r>
            <a:r>
              <a:rPr lang="nl-NL" dirty="0" err="1"/>
              <a:t>dpresentaties</a:t>
            </a:r>
            <a:r>
              <a:rPr lang="nl-NL" dirty="0"/>
              <a:t> </a:t>
            </a:r>
            <a:r>
              <a:rPr dirty="0" err="1"/>
              <a:t>voor</a:t>
            </a:r>
            <a:r>
              <a:rPr dirty="0"/>
              <a:t> </a:t>
            </a:r>
            <a:r>
              <a:rPr dirty="0" err="1"/>
              <a:t>beide</a:t>
            </a:r>
            <a:r>
              <a:rPr dirty="0"/>
              <a:t> </a:t>
            </a:r>
            <a:r>
              <a:rPr dirty="0" err="1"/>
              <a:t>varianten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INSTRUCTIE</a:t>
            </a:r>
          </a:p>
          <a:p>
            <a:endParaRPr lang="nl-NL"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Zet a</a:t>
            </a:r>
            <a:r>
              <a:rPr dirty="0" err="1"/>
              <a:t>lles</a:t>
            </a:r>
            <a:r>
              <a:rPr dirty="0"/>
              <a:t> wat je </a:t>
            </a:r>
            <a:r>
              <a:rPr dirty="0" err="1"/>
              <a:t>uit</a:t>
            </a:r>
            <a:r>
              <a:rPr dirty="0"/>
              <a:t> het </a:t>
            </a:r>
            <a:r>
              <a:rPr dirty="0" err="1"/>
              <a:t>hoofdverhaal</a:t>
            </a:r>
            <a:r>
              <a:rPr dirty="0"/>
              <a:t> </a:t>
            </a:r>
            <a:r>
              <a:rPr lang="nl-NL" dirty="0"/>
              <a:t>schrapt op deze slide </a:t>
            </a:r>
            <a:r>
              <a:rPr dirty="0"/>
              <a:t>(</a:t>
            </a:r>
            <a:r>
              <a:rPr dirty="0" err="1"/>
              <a:t>werkwijzer</a:t>
            </a:r>
            <a:r>
              <a:rPr dirty="0"/>
              <a:t> par. 4.3: Kill your darlings).</a:t>
            </a:r>
            <a:r>
              <a:rPr lang="nl-NL" dirty="0"/>
              <a:t> </a:t>
            </a:r>
            <a:br>
              <a:rPr lang="nl-NL" dirty="0"/>
            </a:br>
            <a:r>
              <a:rPr lang="nl-NL" dirty="0"/>
              <a:t>Het hoofdverhaal staat op de slide met de kernboodschap en drie redenen (3</a:t>
            </a:r>
            <a:r>
              <a:rPr lang="nl-NL" baseline="30000" dirty="0"/>
              <a:t>e</a:t>
            </a:r>
            <a:r>
              <a:rPr lang="nl-NL" dirty="0"/>
              <a:t> witte slide). </a:t>
            </a:r>
            <a:br>
              <a:rPr lang="nl-NL" dirty="0"/>
            </a:br>
            <a:endParaRPr lang="nl-NL"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Gebruik deze slide als er detailvragen komen.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10/16/2026</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tionaalarchief.nl/archiveren/kennisbank/voorbeeldzinnen-hoger-management-duto-raamwer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nationaalarchief.nl/archiveren/kennisbank/sjabloon-presentatie-duto-raamwerk" TargetMode="External"/><Relationship Id="rId4" Type="http://schemas.openxmlformats.org/officeDocument/2006/relationships/hyperlink" Target="https://www.nationaalarchief.nl/archiveren/kennisbank/voorbeeldzinnen-middenmanagement-duto-raamwer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sz="3000" b="1" dirty="0"/>
              <a:t>Zo </a:t>
            </a:r>
            <a:r>
              <a:rPr sz="3000" b="1" dirty="0" err="1"/>
              <a:t>gebruik</a:t>
            </a:r>
            <a:r>
              <a:rPr sz="3000" b="1" dirty="0"/>
              <a:t> je </a:t>
            </a:r>
            <a:r>
              <a:rPr sz="3000" b="1" dirty="0" err="1"/>
              <a:t>dit</a:t>
            </a:r>
            <a:r>
              <a:rPr sz="3000" b="1" dirty="0"/>
              <a:t> </a:t>
            </a:r>
            <a:r>
              <a:rPr sz="3000" b="1" dirty="0" err="1"/>
              <a:t>sjabloon</a:t>
            </a:r>
            <a:r>
              <a:rPr sz="3000" b="1" dirty="0"/>
              <a:t> </a:t>
            </a:r>
            <a:r>
              <a:rPr sz="3000" dirty="0"/>
              <a:t>(</a:t>
            </a:r>
            <a:r>
              <a:rPr sz="3000" dirty="0" err="1"/>
              <a:t>verwijder</a:t>
            </a:r>
            <a:r>
              <a:rPr sz="3000" dirty="0"/>
              <a:t> </a:t>
            </a:r>
            <a:r>
              <a:rPr sz="3000" dirty="0" err="1"/>
              <a:t>deze</a:t>
            </a:r>
            <a:r>
              <a:rPr sz="3000" dirty="0"/>
              <a:t> slide)</a:t>
            </a:r>
          </a:p>
        </p:txBody>
      </p:sp>
      <p:sp>
        <p:nvSpPr>
          <p:cNvPr id="3" name="Content Placeholder 2"/>
          <p:cNvSpPr>
            <a:spLocks noGrp="1"/>
          </p:cNvSpPr>
          <p:nvPr>
            <p:ph idx="1"/>
          </p:nvPr>
        </p:nvSpPr>
        <p:spPr/>
        <p:txBody>
          <a:bodyPr>
            <a:normAutofit fontScale="92500" lnSpcReduction="20000"/>
          </a:bodyPr>
          <a:lstStyle/>
          <a:p>
            <a:pPr marL="0" indent="0">
              <a:spcAft>
                <a:spcPts val="1000"/>
              </a:spcAft>
              <a:buNone/>
            </a:pPr>
            <a:r>
              <a:rPr sz="2400" dirty="0"/>
              <a:t>Dit </a:t>
            </a:r>
            <a:r>
              <a:rPr sz="2400" dirty="0" err="1"/>
              <a:t>slidedeck</a:t>
            </a:r>
            <a:r>
              <a:rPr sz="2400" dirty="0"/>
              <a:t> </a:t>
            </a:r>
            <a:r>
              <a:rPr sz="2400" dirty="0" err="1"/>
              <a:t>ondersteunt</a:t>
            </a:r>
            <a:r>
              <a:rPr sz="2400" dirty="0"/>
              <a:t> je </a:t>
            </a:r>
            <a:r>
              <a:rPr sz="2400" dirty="0" err="1"/>
              <a:t>gesprek</a:t>
            </a:r>
            <a:r>
              <a:rPr sz="2400" dirty="0"/>
              <a:t> met </a:t>
            </a:r>
            <a:r>
              <a:rPr sz="2400" dirty="0" err="1"/>
              <a:t>hoger</a:t>
            </a:r>
            <a:r>
              <a:rPr sz="2400" dirty="0"/>
              <a:t> of </a:t>
            </a:r>
            <a:r>
              <a:rPr sz="2400" dirty="0" err="1"/>
              <a:t>middenmanagement</a:t>
            </a:r>
            <a:r>
              <a:rPr sz="2400" dirty="0"/>
              <a:t> over de </a:t>
            </a:r>
            <a:r>
              <a:rPr lang="nl-NL" sz="2400" dirty="0"/>
              <a:t>meer</a:t>
            </a:r>
            <a:r>
              <a:rPr sz="2400" dirty="0" err="1"/>
              <a:t>waarde</a:t>
            </a:r>
            <a:r>
              <a:rPr sz="2400" dirty="0"/>
              <a:t> van </a:t>
            </a:r>
            <a:r>
              <a:rPr lang="nl-NL" sz="2400" dirty="0"/>
              <a:t>duurzame toegankelijkheid van overheidsinformatie, </a:t>
            </a:r>
            <a:r>
              <a:rPr sz="2400" dirty="0"/>
              <a:t>DUTO. </a:t>
            </a:r>
            <a:r>
              <a:rPr sz="2400" dirty="0" err="1"/>
              <a:t>Jij</a:t>
            </a:r>
            <a:r>
              <a:rPr sz="2400" dirty="0"/>
              <a:t> </a:t>
            </a:r>
            <a:r>
              <a:rPr sz="2400" dirty="0" err="1"/>
              <a:t>vertelt</a:t>
            </a:r>
            <a:r>
              <a:rPr sz="2400" dirty="0"/>
              <a:t> het </a:t>
            </a:r>
            <a:r>
              <a:rPr sz="2400" dirty="0" err="1"/>
              <a:t>verhaal</a:t>
            </a:r>
            <a:r>
              <a:rPr sz="2400" dirty="0"/>
              <a:t>, de slides </a:t>
            </a:r>
            <a:r>
              <a:rPr sz="2400" dirty="0" err="1"/>
              <a:t>helpen</a:t>
            </a:r>
            <a:r>
              <a:rPr sz="2400" dirty="0"/>
              <a:t>.</a:t>
            </a:r>
          </a:p>
          <a:p>
            <a:pPr marL="457200" indent="-457200">
              <a:spcAft>
                <a:spcPts val="1000"/>
              </a:spcAft>
              <a:buFont typeface="+mj-lt"/>
              <a:buAutoNum type="arabicPeriod"/>
            </a:pPr>
            <a:r>
              <a:rPr sz="2400" dirty="0" err="1"/>
              <a:t>Doorloop</a:t>
            </a:r>
            <a:r>
              <a:rPr sz="2400" dirty="0"/>
              <a:t> </a:t>
            </a:r>
            <a:r>
              <a:rPr lang="nl-NL" sz="2400" dirty="0"/>
              <a:t>in elk geval bouwsteen 1 t/m 3 </a:t>
            </a:r>
            <a:r>
              <a:rPr sz="2400" dirty="0"/>
              <a:t>van de </a:t>
            </a:r>
            <a:r>
              <a:rPr sz="2400" dirty="0" err="1"/>
              <a:t>werkwijzer</a:t>
            </a:r>
            <a:r>
              <a:rPr lang="nl-NL" sz="2400" dirty="0"/>
              <a:t>; leg de resultaten vast (zie 2</a:t>
            </a:r>
            <a:r>
              <a:rPr lang="nl-NL" sz="2400" baseline="30000" dirty="0"/>
              <a:t>e</a:t>
            </a:r>
            <a:r>
              <a:rPr lang="nl-NL" sz="2400" dirty="0"/>
              <a:t> gele slide)</a:t>
            </a:r>
            <a:r>
              <a:rPr lang="nl-NL" sz="2400" dirty="0">
                <a:solidFill>
                  <a:srgbClr val="00B0F0"/>
                </a:solidFill>
              </a:rPr>
              <a:t>.</a:t>
            </a:r>
          </a:p>
          <a:p>
            <a:pPr marL="457200" indent="-457200">
              <a:spcAft>
                <a:spcPts val="1000"/>
              </a:spcAft>
              <a:buFont typeface="+mj-lt"/>
              <a:buAutoNum type="arabicPeriod"/>
            </a:pPr>
            <a:r>
              <a:rPr lang="nl-NL" sz="2400" dirty="0"/>
              <a:t>K</a:t>
            </a:r>
            <a:r>
              <a:rPr sz="2400" dirty="0" err="1"/>
              <a:t>ies</a:t>
            </a:r>
            <a:r>
              <a:rPr sz="2400" dirty="0"/>
              <a:t> </a:t>
            </a:r>
            <a:r>
              <a:rPr sz="2400" dirty="0" err="1"/>
              <a:t>één</a:t>
            </a:r>
            <a:r>
              <a:rPr sz="2400" dirty="0"/>
              <a:t> </a:t>
            </a:r>
            <a:r>
              <a:rPr sz="2400" dirty="0" err="1"/>
              <a:t>invalshoek</a:t>
            </a:r>
            <a:r>
              <a:rPr sz="2400" dirty="0"/>
              <a:t> </a:t>
            </a:r>
            <a:r>
              <a:rPr sz="2400" dirty="0" err="1"/>
              <a:t>uit</a:t>
            </a:r>
            <a:r>
              <a:rPr sz="2400" dirty="0"/>
              <a:t> de DUTO-</a:t>
            </a:r>
            <a:r>
              <a:rPr sz="2400" dirty="0" err="1"/>
              <a:t>waardendriehoek</a:t>
            </a:r>
            <a:r>
              <a:rPr lang="nl-NL" sz="2400" dirty="0"/>
              <a:t> (zie 3</a:t>
            </a:r>
            <a:r>
              <a:rPr lang="nl-NL" sz="2400" baseline="30000" dirty="0"/>
              <a:t>e</a:t>
            </a:r>
            <a:r>
              <a:rPr lang="nl-NL" sz="2400" dirty="0"/>
              <a:t> gele slide)</a:t>
            </a:r>
            <a:r>
              <a:rPr lang="nl-NL" sz="2400" dirty="0">
                <a:solidFill>
                  <a:srgbClr val="00B0F0"/>
                </a:solidFill>
              </a:rPr>
              <a:t>.</a:t>
            </a:r>
            <a:endParaRPr lang="nl-NL" sz="2400" dirty="0"/>
          </a:p>
          <a:p>
            <a:pPr marL="457200" indent="-457200">
              <a:spcAft>
                <a:spcPts val="1000"/>
              </a:spcAft>
              <a:buFont typeface="+mj-lt"/>
              <a:buAutoNum type="arabicPeriod"/>
            </a:pPr>
            <a:r>
              <a:rPr lang="nl-NL" sz="2400" dirty="0"/>
              <a:t>a. </a:t>
            </a:r>
            <a:r>
              <a:rPr sz="2400" dirty="0" err="1"/>
              <a:t>Vul</a:t>
            </a:r>
            <a:r>
              <a:rPr sz="2400" dirty="0"/>
              <a:t> de slides met de </a:t>
            </a:r>
            <a:r>
              <a:rPr sz="2400" dirty="0" err="1"/>
              <a:t>voorbeeldzinnen</a:t>
            </a:r>
            <a:r>
              <a:rPr sz="2400" dirty="0"/>
              <a:t> </a:t>
            </a:r>
            <a:r>
              <a:rPr sz="2400" dirty="0" err="1"/>
              <a:t>en</a:t>
            </a:r>
            <a:r>
              <a:rPr sz="2400" dirty="0"/>
              <a:t> </a:t>
            </a:r>
            <a:r>
              <a:rPr sz="2400" dirty="0" err="1"/>
              <a:t>onderbouwing</a:t>
            </a:r>
            <a:r>
              <a:rPr sz="2400" dirty="0"/>
              <a:t> </a:t>
            </a:r>
            <a:r>
              <a:rPr sz="2400" dirty="0" err="1"/>
              <a:t>uit</a:t>
            </a:r>
            <a:r>
              <a:rPr sz="2400" dirty="0"/>
              <a:t> de toolbox</a:t>
            </a:r>
            <a:r>
              <a:rPr lang="nl-NL" sz="2400" dirty="0">
                <a:hlinkClick r:id="rId3"/>
              </a:rPr>
              <a:t>: hoger management</a:t>
            </a:r>
            <a:r>
              <a:rPr lang="nl-NL" sz="2400" dirty="0"/>
              <a:t>; </a:t>
            </a:r>
            <a:r>
              <a:rPr lang="nl-NL" sz="2400" dirty="0">
                <a:hlinkClick r:id="rId4"/>
              </a:rPr>
              <a:t>middenmanagement</a:t>
            </a:r>
            <a:r>
              <a:rPr lang="nl-NL" sz="2400" dirty="0"/>
              <a:t>.</a:t>
            </a:r>
            <a:br>
              <a:rPr lang="nl-NL" sz="2400" dirty="0"/>
            </a:br>
            <a:r>
              <a:rPr lang="nl-NL" sz="2400" dirty="0"/>
              <a:t>b. </a:t>
            </a:r>
            <a:r>
              <a:rPr sz="2400" dirty="0" err="1"/>
              <a:t>Vervang</a:t>
            </a:r>
            <a:r>
              <a:rPr sz="2400" dirty="0"/>
              <a:t> alle </a:t>
            </a:r>
            <a:r>
              <a:rPr sz="2400" dirty="0" err="1"/>
              <a:t>tekst</a:t>
            </a:r>
            <a:r>
              <a:rPr sz="2400" dirty="0"/>
              <a:t> </a:t>
            </a:r>
            <a:r>
              <a:rPr sz="2400" dirty="0" err="1"/>
              <a:t>tussen</a:t>
            </a:r>
            <a:r>
              <a:rPr sz="2400" dirty="0"/>
              <a:t> [</a:t>
            </a:r>
            <a:r>
              <a:rPr sz="2400" dirty="0" err="1"/>
              <a:t>haken</a:t>
            </a:r>
            <a:r>
              <a:rPr sz="2400" dirty="0"/>
              <a:t>].</a:t>
            </a:r>
            <a:r>
              <a:rPr lang="nl-NL" sz="2400" dirty="0"/>
              <a:t> </a:t>
            </a:r>
            <a:r>
              <a:rPr lang="nl-NL" sz="2400" b="1" dirty="0"/>
              <a:t>NB: Instructies of tips</a:t>
            </a:r>
            <a:r>
              <a:rPr sz="2400" b="1" dirty="0"/>
              <a:t> </a:t>
            </a:r>
            <a:r>
              <a:rPr sz="2400" b="1" dirty="0" err="1"/>
              <a:t>staa</a:t>
            </a:r>
            <a:r>
              <a:rPr lang="nl-NL" sz="2400" b="1" dirty="0"/>
              <a:t>n</a:t>
            </a:r>
            <a:r>
              <a:rPr sz="2400" b="1" dirty="0"/>
              <a:t> per slide in de </a:t>
            </a:r>
            <a:r>
              <a:rPr sz="2400" b="1" dirty="0" err="1"/>
              <a:t>notities</a:t>
            </a:r>
            <a:r>
              <a:rPr sz="2400" b="1" dirty="0"/>
              <a:t>.</a:t>
            </a:r>
          </a:p>
          <a:p>
            <a:pPr marL="457200" indent="-457200">
              <a:spcAft>
                <a:spcPts val="1000"/>
              </a:spcAft>
              <a:buFont typeface="+mj-lt"/>
              <a:buAutoNum type="arabicPeriod" startAt="4"/>
            </a:pPr>
            <a:r>
              <a:rPr sz="2400" dirty="0"/>
              <a:t>Pas </a:t>
            </a:r>
            <a:r>
              <a:rPr lang="nl-NL" sz="2400" dirty="0"/>
              <a:t>de huisstijl </a:t>
            </a:r>
            <a:r>
              <a:rPr sz="2400" dirty="0"/>
              <a:t>van je eigen </a:t>
            </a:r>
            <a:r>
              <a:rPr sz="2400" dirty="0" err="1"/>
              <a:t>organisatie</a:t>
            </a:r>
            <a:r>
              <a:rPr sz="2400" dirty="0"/>
              <a:t> toe (</a:t>
            </a:r>
            <a:r>
              <a:rPr lang="nl-NL" sz="2400" dirty="0"/>
              <a:t>Kies in </a:t>
            </a:r>
            <a:r>
              <a:rPr lang="nl-NL" sz="2400" dirty="0" err="1"/>
              <a:t>Powerpoint</a:t>
            </a:r>
            <a:r>
              <a:rPr lang="nl-NL" sz="2400" dirty="0"/>
              <a:t>: </a:t>
            </a:r>
            <a:r>
              <a:rPr sz="2400" dirty="0" err="1"/>
              <a:t>Ontwerpen</a:t>
            </a:r>
            <a:r>
              <a:rPr sz="2400" dirty="0"/>
              <a:t> &gt; Thema's).</a:t>
            </a:r>
            <a:endParaRPr lang="nl-NL" sz="2400" dirty="0"/>
          </a:p>
          <a:p>
            <a:pPr marL="0" indent="0">
              <a:spcAft>
                <a:spcPts val="1000"/>
              </a:spcAft>
              <a:buNone/>
            </a:pPr>
            <a:r>
              <a:rPr lang="nl-NL" sz="2400" b="1" dirty="0"/>
              <a:t>TIP: </a:t>
            </a:r>
            <a:r>
              <a:rPr lang="nl-NL" sz="2400" dirty="0">
                <a:hlinkClick r:id="rId5"/>
              </a:rPr>
              <a:t>Bekijk hier voorbeelden van presentaties voor hoger en middenmanagement</a:t>
            </a:r>
            <a:r>
              <a:rPr lang="nl-NL" sz="2400" dirty="0"/>
              <a:t>.</a:t>
            </a:r>
          </a:p>
          <a:p>
            <a:pPr marL="0" indent="0">
              <a:spcAft>
                <a:spcPts val="1000"/>
              </a:spcAft>
              <a:buNone/>
            </a:pPr>
            <a:r>
              <a:rPr lang="nl-NL" sz="2400" dirty="0"/>
              <a:t>																</a:t>
            </a:r>
            <a:r>
              <a:rPr lang="nl-NL" sz="2400" b="1" dirty="0"/>
              <a:t>Start op de volgende slide </a:t>
            </a:r>
            <a:r>
              <a:rPr lang="nl-NL" sz="2400" b="1" dirty="0">
                <a:sym typeface="Wingdings" panose="05000000000000000000" pitchFamily="2" charset="2"/>
              </a:rPr>
              <a:t></a:t>
            </a:r>
            <a:endParaRP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nl-NL" sz="2800" b="1" dirty="0"/>
              <a:t>Vul de resultaten uit bouwsteen 1 t/m 3 van de werkwijzer in</a:t>
            </a:r>
            <a:br>
              <a:rPr lang="nl-NL" sz="2800" b="1" dirty="0"/>
            </a:br>
            <a:r>
              <a:rPr lang="nl-NL" sz="2800" b="1" dirty="0"/>
              <a:t>bouwsteen 4 en 5 optioneel </a:t>
            </a:r>
            <a:r>
              <a:rPr sz="2800" dirty="0"/>
              <a:t>(</a:t>
            </a:r>
            <a:r>
              <a:rPr sz="2800" dirty="0" err="1"/>
              <a:t>verwijder</a:t>
            </a:r>
            <a:r>
              <a:rPr sz="2800" dirty="0"/>
              <a:t> </a:t>
            </a:r>
            <a:r>
              <a:rPr sz="2800" dirty="0" err="1"/>
              <a:t>dez</a:t>
            </a:r>
            <a:r>
              <a:rPr lang="nl-NL" sz="2800" dirty="0"/>
              <a:t>bouwsteen</a:t>
            </a:r>
            <a:r>
              <a:rPr sz="2800" dirty="0"/>
              <a:t>ide)</a:t>
            </a:r>
          </a:p>
        </p:txBody>
      </p:sp>
      <p:sp>
        <p:nvSpPr>
          <p:cNvPr id="3" name="Rectangle 2"/>
          <p:cNvSpPr/>
          <p:nvPr/>
        </p:nvSpPr>
        <p:spPr>
          <a:xfrm>
            <a:off x="609600" y="1417320"/>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dirty="0">
                <a:solidFill>
                  <a:srgbClr val="000000"/>
                </a:solidFill>
              </a:rPr>
              <a:t>1. </a:t>
            </a:r>
            <a:r>
              <a:rPr sz="1500" b="1" dirty="0" err="1">
                <a:solidFill>
                  <a:srgbClr val="000000"/>
                </a:solidFill>
              </a:rPr>
              <a:t>Analyse</a:t>
            </a:r>
            <a:r>
              <a:rPr sz="1500" b="1" dirty="0">
                <a:solidFill>
                  <a:srgbClr val="000000"/>
                </a:solidFill>
              </a:rPr>
              <a:t> </a:t>
            </a:r>
            <a:r>
              <a:rPr sz="1500" b="1" dirty="0" err="1">
                <a:solidFill>
                  <a:srgbClr val="000000"/>
                </a:solidFill>
              </a:rPr>
              <a:t>bestuurder</a:t>
            </a:r>
            <a:endParaRPr sz="1500" b="1" dirty="0">
              <a:solidFill>
                <a:srgbClr val="000000"/>
              </a:solidFill>
            </a:endParaRPr>
          </a:p>
        </p:txBody>
      </p:sp>
      <p:sp>
        <p:nvSpPr>
          <p:cNvPr id="4" name="Rectangle 3"/>
          <p:cNvSpPr/>
          <p:nvPr/>
        </p:nvSpPr>
        <p:spPr>
          <a:xfrm>
            <a:off x="2987040" y="1417320"/>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0" dirty="0">
                <a:solidFill>
                  <a:srgbClr val="000000"/>
                </a:solidFill>
              </a:rPr>
              <a:t>[Wie is je </a:t>
            </a:r>
            <a:r>
              <a:rPr sz="1500" b="0" dirty="0" err="1">
                <a:solidFill>
                  <a:srgbClr val="000000"/>
                </a:solidFill>
              </a:rPr>
              <a:t>gesprekspartner</a:t>
            </a:r>
            <a:r>
              <a:rPr sz="1500" b="0" dirty="0">
                <a:solidFill>
                  <a:srgbClr val="000000"/>
                </a:solidFill>
              </a:rPr>
              <a:t>? Rol, wat </a:t>
            </a:r>
            <a:r>
              <a:rPr sz="1500" b="0" dirty="0" err="1">
                <a:solidFill>
                  <a:srgbClr val="000000"/>
                </a:solidFill>
              </a:rPr>
              <a:t>heeft</a:t>
            </a:r>
            <a:r>
              <a:rPr sz="1500" b="0" dirty="0">
                <a:solidFill>
                  <a:srgbClr val="000000"/>
                </a:solidFill>
              </a:rPr>
              <a:t> al </a:t>
            </a:r>
            <a:r>
              <a:rPr sz="1500" b="0" dirty="0" err="1">
                <a:solidFill>
                  <a:srgbClr val="000000"/>
                </a:solidFill>
              </a:rPr>
              <a:t>zijn</a:t>
            </a:r>
            <a:r>
              <a:rPr sz="1500" b="0" dirty="0">
                <a:solidFill>
                  <a:srgbClr val="000000"/>
                </a:solidFill>
              </a:rPr>
              <a:t> of </a:t>
            </a:r>
            <a:r>
              <a:rPr sz="1500" b="0" dirty="0" err="1">
                <a:solidFill>
                  <a:srgbClr val="000000"/>
                </a:solidFill>
              </a:rPr>
              <a:t>haar</a:t>
            </a:r>
            <a:r>
              <a:rPr sz="1500" b="0" dirty="0">
                <a:solidFill>
                  <a:srgbClr val="000000"/>
                </a:solidFill>
              </a:rPr>
              <a:t> </a:t>
            </a:r>
            <a:r>
              <a:rPr sz="1500" b="0" dirty="0" err="1">
                <a:solidFill>
                  <a:srgbClr val="000000"/>
                </a:solidFill>
              </a:rPr>
              <a:t>aandacht</a:t>
            </a:r>
            <a:r>
              <a:rPr lang="nl-NL" sz="1500" dirty="0">
                <a:solidFill>
                  <a:srgbClr val="000000"/>
                </a:solidFill>
              </a:rPr>
              <a:t>, </a:t>
            </a:r>
            <a:r>
              <a:rPr lang="nl-NL" sz="1500" dirty="0">
                <a:solidFill>
                  <a:schemeClr val="tx1"/>
                </a:solidFill>
              </a:rPr>
              <a:t>w</a:t>
            </a:r>
            <a:r>
              <a:rPr lang="nl-NL" sz="1500" b="0" dirty="0">
                <a:solidFill>
                  <a:schemeClr val="tx1"/>
                </a:solidFill>
              </a:rPr>
              <a:t>at is diens</a:t>
            </a:r>
            <a:r>
              <a:rPr sz="1500" b="0" dirty="0">
                <a:solidFill>
                  <a:schemeClr val="tx1"/>
                </a:solidFill>
              </a:rPr>
              <a:t> </a:t>
            </a:r>
            <a:r>
              <a:rPr sz="1500" b="0" dirty="0" err="1">
                <a:solidFill>
                  <a:srgbClr val="000000"/>
                </a:solidFill>
              </a:rPr>
              <a:t>houding</a:t>
            </a:r>
            <a:r>
              <a:rPr sz="1500" b="0" dirty="0">
                <a:solidFill>
                  <a:srgbClr val="000000"/>
                </a:solidFill>
              </a:rPr>
              <a:t> </a:t>
            </a:r>
            <a:r>
              <a:rPr sz="1500" b="0" dirty="0" err="1">
                <a:solidFill>
                  <a:srgbClr val="000000"/>
                </a:solidFill>
              </a:rPr>
              <a:t>tegenover</a:t>
            </a:r>
            <a:r>
              <a:rPr sz="1500" b="0" dirty="0">
                <a:solidFill>
                  <a:srgbClr val="000000"/>
                </a:solidFill>
              </a:rPr>
              <a:t> </a:t>
            </a:r>
            <a:r>
              <a:rPr sz="1500" b="0" dirty="0" err="1">
                <a:solidFill>
                  <a:srgbClr val="000000"/>
                </a:solidFill>
              </a:rPr>
              <a:t>informatiebeheer</a:t>
            </a:r>
            <a:r>
              <a:rPr sz="1500" b="0" dirty="0">
                <a:solidFill>
                  <a:srgbClr val="000000"/>
                </a:solidFill>
              </a:rPr>
              <a:t>, </a:t>
            </a:r>
            <a:r>
              <a:rPr sz="1500" b="0" dirty="0" err="1">
                <a:solidFill>
                  <a:srgbClr val="000000"/>
                </a:solidFill>
              </a:rPr>
              <a:t>communicatiestijl</a:t>
            </a:r>
            <a:r>
              <a:rPr sz="1500" b="0" dirty="0">
                <a:solidFill>
                  <a:srgbClr val="000000"/>
                </a:solidFill>
              </a:rPr>
              <a:t>. Welke </a:t>
            </a:r>
            <a:r>
              <a:rPr sz="1500" b="0" dirty="0" err="1">
                <a:solidFill>
                  <a:srgbClr val="000000"/>
                </a:solidFill>
              </a:rPr>
              <a:t>invalshoek</a:t>
            </a:r>
            <a:r>
              <a:rPr sz="1500" b="0" dirty="0">
                <a:solidFill>
                  <a:srgbClr val="000000"/>
                </a:solidFill>
              </a:rPr>
              <a:t> </a:t>
            </a:r>
            <a:r>
              <a:rPr sz="1500" b="0" dirty="0" err="1">
                <a:solidFill>
                  <a:srgbClr val="000000"/>
                </a:solidFill>
              </a:rPr>
              <a:t>uit</a:t>
            </a:r>
            <a:r>
              <a:rPr sz="1500" b="0" dirty="0">
                <a:solidFill>
                  <a:srgbClr val="000000"/>
                </a:solidFill>
              </a:rPr>
              <a:t> de </a:t>
            </a:r>
            <a:r>
              <a:rPr sz="1500" b="0" dirty="0" err="1">
                <a:solidFill>
                  <a:srgbClr val="000000"/>
                </a:solidFill>
              </a:rPr>
              <a:t>waardendriehoek</a:t>
            </a:r>
            <a:r>
              <a:rPr sz="1500" b="0" dirty="0">
                <a:solidFill>
                  <a:srgbClr val="000000"/>
                </a:solidFill>
              </a:rPr>
              <a:t> past </a:t>
            </a:r>
            <a:r>
              <a:rPr sz="1500" b="0" dirty="0" err="1">
                <a:solidFill>
                  <a:srgbClr val="000000"/>
                </a:solidFill>
              </a:rPr>
              <a:t>daarbij</a:t>
            </a:r>
            <a:r>
              <a:rPr sz="1500" b="0" dirty="0">
                <a:solidFill>
                  <a:srgbClr val="000000"/>
                </a:solidFill>
              </a:rPr>
              <a:t>?]</a:t>
            </a:r>
          </a:p>
        </p:txBody>
      </p:sp>
      <p:sp>
        <p:nvSpPr>
          <p:cNvPr id="5" name="Rectangle 4"/>
          <p:cNvSpPr/>
          <p:nvPr/>
        </p:nvSpPr>
        <p:spPr>
          <a:xfrm>
            <a:off x="609600" y="2404872"/>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2. Jouw doel</a:t>
            </a:r>
          </a:p>
        </p:txBody>
      </p:sp>
      <p:sp>
        <p:nvSpPr>
          <p:cNvPr id="6" name="Rectangle 5"/>
          <p:cNvSpPr/>
          <p:nvPr/>
        </p:nvSpPr>
        <p:spPr>
          <a:xfrm>
            <a:off x="2987040" y="2404872"/>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0" dirty="0">
                <a:solidFill>
                  <a:srgbClr val="000000"/>
                </a:solidFill>
              </a:rPr>
              <a:t>[Wat </a:t>
            </a:r>
            <a:r>
              <a:rPr sz="1500" b="0" dirty="0" err="1">
                <a:solidFill>
                  <a:srgbClr val="000000"/>
                </a:solidFill>
              </a:rPr>
              <a:t>wil</a:t>
            </a:r>
            <a:r>
              <a:rPr sz="1500" b="0" dirty="0">
                <a:solidFill>
                  <a:srgbClr val="000000"/>
                </a:solidFill>
              </a:rPr>
              <a:t> je </a:t>
            </a:r>
            <a:r>
              <a:rPr sz="1500" b="0" dirty="0" err="1">
                <a:solidFill>
                  <a:srgbClr val="000000"/>
                </a:solidFill>
              </a:rPr>
              <a:t>bereiken</a:t>
            </a:r>
            <a:r>
              <a:rPr sz="1500" b="0" dirty="0">
                <a:solidFill>
                  <a:srgbClr val="000000"/>
                </a:solidFill>
              </a:rPr>
              <a:t> met </a:t>
            </a:r>
            <a:r>
              <a:rPr sz="1500" b="0" dirty="0" err="1">
                <a:solidFill>
                  <a:srgbClr val="000000"/>
                </a:solidFill>
              </a:rPr>
              <a:t>dit</a:t>
            </a:r>
            <a:r>
              <a:rPr sz="1500" b="0" dirty="0">
                <a:solidFill>
                  <a:srgbClr val="000000"/>
                </a:solidFill>
              </a:rPr>
              <a:t> </a:t>
            </a:r>
            <a:r>
              <a:rPr sz="1500" b="0" dirty="0" err="1">
                <a:solidFill>
                  <a:srgbClr val="000000"/>
                </a:solidFill>
              </a:rPr>
              <a:t>gesprek</a:t>
            </a:r>
            <a:r>
              <a:rPr sz="1500" b="0" dirty="0">
                <a:solidFill>
                  <a:srgbClr val="000000"/>
                </a:solidFill>
              </a:rPr>
              <a:t>? Een </a:t>
            </a:r>
            <a:r>
              <a:rPr sz="1500" b="0" dirty="0" err="1">
                <a:solidFill>
                  <a:srgbClr val="000000"/>
                </a:solidFill>
              </a:rPr>
              <a:t>besluit</a:t>
            </a:r>
            <a:r>
              <a:rPr sz="1500" b="0" strike="sngStrike" dirty="0">
                <a:solidFill>
                  <a:srgbClr val="000000"/>
                </a:solidFill>
              </a:rPr>
              <a:t>,</a:t>
            </a:r>
            <a:r>
              <a:rPr sz="1500" b="0" dirty="0">
                <a:solidFill>
                  <a:srgbClr val="000000"/>
                </a:solidFill>
              </a:rPr>
              <a:t> of het </a:t>
            </a:r>
            <a:r>
              <a:rPr sz="1500" b="0" dirty="0" err="1">
                <a:solidFill>
                  <a:srgbClr val="000000"/>
                </a:solidFill>
              </a:rPr>
              <a:t>onderwerp</a:t>
            </a:r>
            <a:r>
              <a:rPr sz="1500" b="0" dirty="0">
                <a:solidFill>
                  <a:srgbClr val="000000"/>
                </a:solidFill>
              </a:rPr>
              <a:t> op de radar </a:t>
            </a:r>
            <a:r>
              <a:rPr sz="1500" b="0" dirty="0" err="1">
                <a:solidFill>
                  <a:srgbClr val="000000"/>
                </a:solidFill>
              </a:rPr>
              <a:t>en</a:t>
            </a:r>
            <a:r>
              <a:rPr sz="1500" b="0" dirty="0">
                <a:solidFill>
                  <a:srgbClr val="000000"/>
                </a:solidFill>
              </a:rPr>
              <a:t> </a:t>
            </a:r>
            <a:r>
              <a:rPr sz="1500" b="0" dirty="0" err="1">
                <a:solidFill>
                  <a:srgbClr val="000000"/>
                </a:solidFill>
              </a:rPr>
              <a:t>een</a:t>
            </a:r>
            <a:r>
              <a:rPr sz="1500" b="0" dirty="0">
                <a:solidFill>
                  <a:srgbClr val="000000"/>
                </a:solidFill>
              </a:rPr>
              <a:t> </a:t>
            </a:r>
            <a:r>
              <a:rPr sz="1500" b="0" dirty="0" err="1">
                <a:solidFill>
                  <a:srgbClr val="000000"/>
                </a:solidFill>
              </a:rPr>
              <a:t>vervolgafspraak</a:t>
            </a:r>
            <a:r>
              <a:rPr lang="nl-NL" sz="1500" b="0" dirty="0">
                <a:solidFill>
                  <a:srgbClr val="000000"/>
                </a:solidFill>
              </a:rPr>
              <a:t> </a:t>
            </a:r>
            <a:r>
              <a:rPr lang="nl-NL" sz="1500" b="0" dirty="0">
                <a:solidFill>
                  <a:schemeClr val="tx1"/>
                </a:solidFill>
              </a:rPr>
              <a:t>krijgen</a:t>
            </a:r>
            <a:r>
              <a:rPr sz="1500" b="0" dirty="0">
                <a:solidFill>
                  <a:srgbClr val="000000"/>
                </a:solidFill>
              </a:rPr>
              <a:t>? Wat is </a:t>
            </a:r>
            <a:r>
              <a:rPr sz="1500" b="0" dirty="0" err="1">
                <a:solidFill>
                  <a:srgbClr val="000000"/>
                </a:solidFill>
              </a:rPr>
              <a:t>realistisch</a:t>
            </a:r>
            <a:r>
              <a:rPr sz="1500" b="0" dirty="0">
                <a:solidFill>
                  <a:srgbClr val="000000"/>
                </a:solidFill>
              </a:rPr>
              <a:t> in </a:t>
            </a:r>
            <a:r>
              <a:rPr sz="1500" b="0" dirty="0" err="1">
                <a:solidFill>
                  <a:srgbClr val="000000"/>
                </a:solidFill>
              </a:rPr>
              <a:t>één</a:t>
            </a:r>
            <a:r>
              <a:rPr sz="1500" b="0" dirty="0">
                <a:solidFill>
                  <a:srgbClr val="000000"/>
                </a:solidFill>
              </a:rPr>
              <a:t> </a:t>
            </a:r>
            <a:r>
              <a:rPr sz="1500" b="0" dirty="0" err="1">
                <a:solidFill>
                  <a:srgbClr val="000000"/>
                </a:solidFill>
              </a:rPr>
              <a:t>gesprek</a:t>
            </a:r>
            <a:r>
              <a:rPr sz="1500" b="0" dirty="0">
                <a:solidFill>
                  <a:srgbClr val="000000"/>
                </a:solidFill>
              </a:rPr>
              <a:t>?]</a:t>
            </a:r>
          </a:p>
        </p:txBody>
      </p:sp>
      <p:sp>
        <p:nvSpPr>
          <p:cNvPr id="7" name="Rectangle 6"/>
          <p:cNvSpPr/>
          <p:nvPr/>
        </p:nvSpPr>
        <p:spPr>
          <a:xfrm>
            <a:off x="609600" y="3392424"/>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3. Je verhaal</a:t>
            </a:r>
          </a:p>
        </p:txBody>
      </p:sp>
      <p:sp>
        <p:nvSpPr>
          <p:cNvPr id="8" name="Rectangle 7"/>
          <p:cNvSpPr/>
          <p:nvPr/>
        </p:nvSpPr>
        <p:spPr>
          <a:xfrm>
            <a:off x="2987040" y="3392424"/>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0">
                <a:solidFill>
                  <a:srgbClr val="000000"/>
                </a:solidFill>
              </a:rPr>
              <a:t>[Probleem, oorzaak, gevolgen, oplossing, gevraagde actie. Welke voorbeeldzinnen en onderbouwing uit de toolbox gebruik je? Wat is je kernboodschap in één zin?]</a:t>
            </a:r>
          </a:p>
        </p:txBody>
      </p:sp>
      <p:sp>
        <p:nvSpPr>
          <p:cNvPr id="9" name="Rectangle 8"/>
          <p:cNvSpPr/>
          <p:nvPr/>
        </p:nvSpPr>
        <p:spPr>
          <a:xfrm>
            <a:off x="609600" y="4379976"/>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dirty="0">
                <a:solidFill>
                  <a:srgbClr val="000000"/>
                </a:solidFill>
              </a:rPr>
              <a:t>4. Communicatie-</a:t>
            </a:r>
            <a:r>
              <a:rPr sz="1500" b="1" dirty="0" err="1">
                <a:solidFill>
                  <a:srgbClr val="000000"/>
                </a:solidFill>
              </a:rPr>
              <a:t>technieken</a:t>
            </a:r>
            <a:endParaRPr sz="1500" b="1" dirty="0">
              <a:solidFill>
                <a:srgbClr val="000000"/>
              </a:solidFill>
            </a:endParaRPr>
          </a:p>
        </p:txBody>
      </p:sp>
      <p:sp>
        <p:nvSpPr>
          <p:cNvPr id="10" name="Rectangle 9"/>
          <p:cNvSpPr/>
          <p:nvPr/>
        </p:nvSpPr>
        <p:spPr>
          <a:xfrm>
            <a:off x="2987040" y="4379976"/>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0" dirty="0">
                <a:solidFill>
                  <a:srgbClr val="000000"/>
                </a:solidFill>
              </a:rPr>
              <a:t>[Hoe </a:t>
            </a:r>
            <a:r>
              <a:rPr sz="1500" b="0" dirty="0" err="1">
                <a:solidFill>
                  <a:srgbClr val="000000"/>
                </a:solidFill>
              </a:rPr>
              <a:t>ondersteun</a:t>
            </a:r>
            <a:r>
              <a:rPr sz="1500" b="0" dirty="0">
                <a:solidFill>
                  <a:srgbClr val="000000"/>
                </a:solidFill>
              </a:rPr>
              <a:t> je </a:t>
            </a:r>
            <a:r>
              <a:rPr sz="1500" b="0" dirty="0" err="1">
                <a:solidFill>
                  <a:srgbClr val="000000"/>
                </a:solidFill>
              </a:rPr>
              <a:t>je</a:t>
            </a:r>
            <a:r>
              <a:rPr sz="1500" b="0" dirty="0">
                <a:solidFill>
                  <a:srgbClr val="000000"/>
                </a:solidFill>
              </a:rPr>
              <a:t> </a:t>
            </a:r>
            <a:r>
              <a:rPr sz="1500" b="0" dirty="0" err="1">
                <a:solidFill>
                  <a:srgbClr val="000000"/>
                </a:solidFill>
              </a:rPr>
              <a:t>verhaal</a:t>
            </a:r>
            <a:r>
              <a:rPr sz="1500" b="0" dirty="0">
                <a:solidFill>
                  <a:srgbClr val="000000"/>
                </a:solidFill>
              </a:rPr>
              <a:t>? Een eigen </a:t>
            </a:r>
            <a:r>
              <a:rPr sz="1500" b="0" dirty="0" err="1">
                <a:solidFill>
                  <a:srgbClr val="000000"/>
                </a:solidFill>
              </a:rPr>
              <a:t>voorval</a:t>
            </a:r>
            <a:r>
              <a:rPr sz="1500" b="0" dirty="0">
                <a:solidFill>
                  <a:srgbClr val="000000"/>
                </a:solidFill>
              </a:rPr>
              <a:t>, open </a:t>
            </a:r>
            <a:r>
              <a:rPr sz="1500" b="0" dirty="0" err="1">
                <a:solidFill>
                  <a:srgbClr val="000000"/>
                </a:solidFill>
              </a:rPr>
              <a:t>vragen</a:t>
            </a:r>
            <a:r>
              <a:rPr sz="1500" b="0" dirty="0">
                <a:solidFill>
                  <a:srgbClr val="000000"/>
                </a:solidFill>
              </a:rPr>
              <a:t>,</a:t>
            </a:r>
            <a:r>
              <a:rPr lang="nl-NL" sz="1500" b="0" dirty="0">
                <a:solidFill>
                  <a:srgbClr val="000000"/>
                </a:solidFill>
              </a:rPr>
              <a:t> aantallen/cijfers</a:t>
            </a:r>
            <a:r>
              <a:rPr sz="1500" b="0" dirty="0">
                <a:solidFill>
                  <a:srgbClr val="000000"/>
                </a:solidFill>
              </a:rPr>
              <a:t>, de </a:t>
            </a:r>
            <a:r>
              <a:rPr sz="1500" b="0" dirty="0" err="1">
                <a:solidFill>
                  <a:srgbClr val="000000"/>
                </a:solidFill>
              </a:rPr>
              <a:t>waardendriehoek</a:t>
            </a:r>
            <a:r>
              <a:rPr sz="1500" b="0" dirty="0">
                <a:solidFill>
                  <a:srgbClr val="000000"/>
                </a:solidFill>
              </a:rPr>
              <a:t>. Wat </a:t>
            </a:r>
            <a:r>
              <a:rPr sz="1500" b="0" dirty="0" err="1">
                <a:solidFill>
                  <a:srgbClr val="000000"/>
                </a:solidFill>
              </a:rPr>
              <a:t>laat</a:t>
            </a:r>
            <a:r>
              <a:rPr sz="1500" b="0" dirty="0">
                <a:solidFill>
                  <a:srgbClr val="000000"/>
                </a:solidFill>
              </a:rPr>
              <a:t> je </a:t>
            </a:r>
            <a:r>
              <a:rPr sz="1500" b="0" dirty="0" err="1">
                <a:solidFill>
                  <a:srgbClr val="000000"/>
                </a:solidFill>
              </a:rPr>
              <a:t>weg</a:t>
            </a:r>
            <a:r>
              <a:rPr sz="1500" b="0" dirty="0">
                <a:solidFill>
                  <a:srgbClr val="000000"/>
                </a:solidFill>
              </a:rPr>
              <a:t>?]</a:t>
            </a:r>
          </a:p>
        </p:txBody>
      </p:sp>
      <p:sp>
        <p:nvSpPr>
          <p:cNvPr id="11" name="Rectangle 10"/>
          <p:cNvSpPr/>
          <p:nvPr/>
        </p:nvSpPr>
        <p:spPr>
          <a:xfrm>
            <a:off x="609600" y="5367528"/>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5. Planning</a:t>
            </a:r>
          </a:p>
        </p:txBody>
      </p:sp>
      <p:sp>
        <p:nvSpPr>
          <p:cNvPr id="12" name="Rectangle 11"/>
          <p:cNvSpPr/>
          <p:nvPr/>
        </p:nvSpPr>
        <p:spPr>
          <a:xfrm>
            <a:off x="2987040" y="5367528"/>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0" dirty="0">
                <a:solidFill>
                  <a:srgbClr val="000000"/>
                </a:solidFill>
              </a:rPr>
              <a:t>[</a:t>
            </a:r>
            <a:r>
              <a:rPr sz="1500" b="0" dirty="0" err="1">
                <a:solidFill>
                  <a:srgbClr val="000000"/>
                </a:solidFill>
              </a:rPr>
              <a:t>Wanneer</a:t>
            </a:r>
            <a:r>
              <a:rPr sz="1500" b="0" dirty="0">
                <a:solidFill>
                  <a:srgbClr val="000000"/>
                </a:solidFill>
              </a:rPr>
              <a:t> </a:t>
            </a:r>
            <a:r>
              <a:rPr sz="1500" b="0" dirty="0" err="1">
                <a:solidFill>
                  <a:srgbClr val="000000"/>
                </a:solidFill>
              </a:rPr>
              <a:t>voer</a:t>
            </a:r>
            <a:r>
              <a:rPr sz="1500" b="0" dirty="0">
                <a:solidFill>
                  <a:srgbClr val="000000"/>
                </a:solidFill>
              </a:rPr>
              <a:t> je het </a:t>
            </a:r>
            <a:r>
              <a:rPr sz="1500" b="0" dirty="0" err="1">
                <a:solidFill>
                  <a:srgbClr val="000000"/>
                </a:solidFill>
              </a:rPr>
              <a:t>gesprek</a:t>
            </a:r>
            <a:r>
              <a:rPr sz="1500" b="0" dirty="0">
                <a:solidFill>
                  <a:srgbClr val="000000"/>
                </a:solidFill>
              </a:rPr>
              <a:t> </a:t>
            </a:r>
            <a:r>
              <a:rPr sz="1500" b="0" dirty="0" err="1">
                <a:solidFill>
                  <a:srgbClr val="000000"/>
                </a:solidFill>
              </a:rPr>
              <a:t>en</a:t>
            </a:r>
            <a:r>
              <a:rPr sz="1500" b="0" dirty="0">
                <a:solidFill>
                  <a:srgbClr val="000000"/>
                </a:solidFill>
              </a:rPr>
              <a:t> in welk </a:t>
            </a:r>
            <a:r>
              <a:rPr sz="1500" b="0" dirty="0" err="1">
                <a:solidFill>
                  <a:srgbClr val="000000"/>
                </a:solidFill>
              </a:rPr>
              <a:t>overleg</a:t>
            </a:r>
            <a:r>
              <a:rPr sz="1500" b="0" dirty="0">
                <a:solidFill>
                  <a:srgbClr val="000000"/>
                </a:solidFill>
              </a:rPr>
              <a:t>? </a:t>
            </a:r>
            <a:r>
              <a:rPr lang="nl-NL" sz="1500" b="0" dirty="0">
                <a:solidFill>
                  <a:schemeClr val="tx1"/>
                </a:solidFill>
              </a:rPr>
              <a:t>Met</a:t>
            </a:r>
            <a:r>
              <a:rPr lang="nl-NL" sz="1500" b="0" dirty="0">
                <a:solidFill>
                  <a:srgbClr val="00B0F0"/>
                </a:solidFill>
              </a:rPr>
              <a:t> </a:t>
            </a:r>
            <a:r>
              <a:rPr lang="nl-NL" sz="1500" dirty="0">
                <a:solidFill>
                  <a:srgbClr val="000000"/>
                </a:solidFill>
              </a:rPr>
              <a:t>w</a:t>
            </a:r>
            <a:r>
              <a:rPr sz="1500" b="0" dirty="0" err="1">
                <a:solidFill>
                  <a:srgbClr val="000000"/>
                </a:solidFill>
              </a:rPr>
              <a:t>ie</a:t>
            </a:r>
            <a:r>
              <a:rPr sz="1500" b="0" dirty="0">
                <a:solidFill>
                  <a:srgbClr val="000000"/>
                </a:solidFill>
              </a:rPr>
              <a:t> stem je </a:t>
            </a:r>
            <a:r>
              <a:rPr sz="1500" b="0" dirty="0" err="1">
                <a:solidFill>
                  <a:srgbClr val="000000"/>
                </a:solidFill>
              </a:rPr>
              <a:t>vooraf</a:t>
            </a:r>
            <a:r>
              <a:rPr sz="1500" b="0" dirty="0">
                <a:solidFill>
                  <a:srgbClr val="000000"/>
                </a:solidFill>
              </a:rPr>
              <a:t> </a:t>
            </a:r>
            <a:r>
              <a:rPr sz="1500" b="0" dirty="0" err="1">
                <a:solidFill>
                  <a:srgbClr val="000000"/>
                </a:solidFill>
              </a:rPr>
              <a:t>af</a:t>
            </a:r>
            <a:r>
              <a:rPr sz="1500" b="0" dirty="0">
                <a:solidFill>
                  <a:srgbClr val="000000"/>
                </a:solidFill>
              </a:rPr>
              <a:t>? Wat is het </a:t>
            </a:r>
            <a:r>
              <a:rPr sz="1500" b="0" dirty="0" err="1">
                <a:solidFill>
                  <a:srgbClr val="000000"/>
                </a:solidFill>
              </a:rPr>
              <a:t>vervolg</a:t>
            </a:r>
            <a:r>
              <a:rPr sz="1500" b="0" dirty="0">
                <a:solidFill>
                  <a:srgbClr val="000000"/>
                </a:solidFill>
              </a:rPr>
              <a:t> </a:t>
            </a:r>
            <a:r>
              <a:rPr sz="1500" b="0" dirty="0" err="1">
                <a:solidFill>
                  <a:srgbClr val="000000"/>
                </a:solidFill>
              </a:rPr>
              <a:t>en</a:t>
            </a:r>
            <a:r>
              <a:rPr sz="1500" b="0" dirty="0">
                <a:solidFill>
                  <a:srgbClr val="000000"/>
                </a:solidFill>
              </a:rPr>
              <a:t> </a:t>
            </a:r>
            <a:r>
              <a:rPr sz="1500" b="0" dirty="0" err="1">
                <a:solidFill>
                  <a:srgbClr val="000000"/>
                </a:solidFill>
              </a:rPr>
              <a:t>wanneer</a:t>
            </a:r>
            <a:r>
              <a:rPr sz="1500" b="0" dirty="0">
                <a:solidFill>
                  <a:srgbClr val="000000"/>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9F0BA50D-0593-9FFB-EFAA-D375D66C05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0E1E40-985B-5D99-7923-0D8483F6185E}"/>
              </a:ext>
            </a:extLst>
          </p:cNvPr>
          <p:cNvSpPr>
            <a:spLocks noGrp="1"/>
          </p:cNvSpPr>
          <p:nvPr>
            <p:ph type="title"/>
          </p:nvPr>
        </p:nvSpPr>
        <p:spPr/>
        <p:txBody>
          <a:bodyPr/>
          <a:lstStyle/>
          <a:p>
            <a:pPr algn="l"/>
            <a:r>
              <a:rPr lang="nl-NL" sz="3000" b="1" dirty="0"/>
              <a:t>K</a:t>
            </a:r>
            <a:r>
              <a:rPr sz="3000" b="1" dirty="0" err="1"/>
              <a:t>ies</a:t>
            </a:r>
            <a:r>
              <a:rPr sz="3000" b="1" dirty="0"/>
              <a:t> de </a:t>
            </a:r>
            <a:r>
              <a:rPr sz="3000" b="1" dirty="0" err="1"/>
              <a:t>invalshoek</a:t>
            </a:r>
            <a:r>
              <a:rPr sz="3000" b="1" dirty="0"/>
              <a:t> die je </a:t>
            </a:r>
            <a:r>
              <a:rPr sz="3000" b="1" dirty="0" err="1"/>
              <a:t>gesprekspartner</a:t>
            </a:r>
            <a:r>
              <a:rPr sz="3000" b="1" dirty="0"/>
              <a:t> </a:t>
            </a:r>
            <a:r>
              <a:rPr sz="3000" b="1" dirty="0" err="1"/>
              <a:t>aan</a:t>
            </a:r>
            <a:r>
              <a:rPr sz="3000" b="1" dirty="0"/>
              <a:t> het hart </a:t>
            </a:r>
            <a:r>
              <a:rPr sz="3000" b="1" dirty="0" err="1"/>
              <a:t>gaat</a:t>
            </a:r>
            <a:r>
              <a:rPr sz="3000" b="1" dirty="0"/>
              <a:t> </a:t>
            </a:r>
            <a:r>
              <a:rPr sz="3000" dirty="0"/>
              <a:t>(</a:t>
            </a:r>
            <a:r>
              <a:rPr sz="3000" dirty="0" err="1"/>
              <a:t>verwijder</a:t>
            </a:r>
            <a:r>
              <a:rPr sz="3000" dirty="0"/>
              <a:t> </a:t>
            </a:r>
            <a:r>
              <a:rPr sz="3000" dirty="0" err="1"/>
              <a:t>deze</a:t>
            </a:r>
            <a:r>
              <a:rPr sz="3000" dirty="0"/>
              <a:t> slide)</a:t>
            </a:r>
          </a:p>
        </p:txBody>
      </p:sp>
      <p:pic>
        <p:nvPicPr>
          <p:cNvPr id="10" name="Tijdelijke aanduiding voor inhoud 5" descr="Afbeelding met tekst, schermopname, diagram, lijn">
            <a:extLst>
              <a:ext uri="{FF2B5EF4-FFF2-40B4-BE49-F238E27FC236}">
                <a16:creationId xmlns:a16="http://schemas.microsoft.com/office/drawing/2014/main" id="{E6B88383-D433-0678-223D-97C57FBA57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2395" y="1297622"/>
            <a:ext cx="7657399" cy="5415111"/>
          </a:xfrm>
          <a:prstGeom prst="rect">
            <a:avLst/>
          </a:prstGeom>
        </p:spPr>
      </p:pic>
    </p:spTree>
    <p:extLst>
      <p:ext uri="{BB962C8B-B14F-4D97-AF65-F5344CB8AC3E}">
        <p14:creationId xmlns:p14="http://schemas.microsoft.com/office/powerpoint/2010/main" val="387939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3600"/>
              <a:t>[Onderwerp in de woorden van je gesprekspartner]</a:t>
            </a:r>
          </a:p>
        </p:txBody>
      </p:sp>
      <p:sp>
        <p:nvSpPr>
          <p:cNvPr id="3" name="Subtitle 2"/>
          <p:cNvSpPr>
            <a:spLocks noGrp="1"/>
          </p:cNvSpPr>
          <p:nvPr>
            <p:ph type="subTitle" idx="1"/>
          </p:nvPr>
        </p:nvSpPr>
        <p:spPr/>
        <p:txBody>
          <a:bodyPr/>
          <a:lstStyle/>
          <a:p>
            <a:r>
              <a:rPr sz="2000"/>
              <a:t>[Voor wie, door wie, datum]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[Je kernboodschap of gevraagde besluit in één zin]</a:t>
            </a:r>
          </a:p>
        </p:txBody>
      </p:sp>
      <p:sp>
        <p:nvSpPr>
          <p:cNvPr id="3" name="Content Placeholder 2"/>
          <p:cNvSpPr>
            <a:spLocks noGrp="1"/>
          </p:cNvSpPr>
          <p:nvPr>
            <p:ph idx="1"/>
          </p:nvPr>
        </p:nvSpPr>
        <p:spPr/>
        <p:txBody>
          <a:bodyPr/>
          <a:lstStyle/>
          <a:p>
            <a:pPr>
              <a:spcAft>
                <a:spcPts val="1000"/>
              </a:spcAft>
            </a:pPr>
            <a:r>
              <a:rPr sz="2400"/>
              <a:t>[Voorbeeldzin bij je gekozen invalshoek, eerste deel: wat het oplevert]</a:t>
            </a:r>
          </a:p>
          <a:p>
            <a:pPr>
              <a:spcAft>
                <a:spcPts val="1000"/>
              </a:spcAft>
            </a:pPr>
            <a:r>
              <a:rPr sz="2400"/>
              <a:t>[Voorbeeldzin, tweede deel: wat er gebeurt zonder]</a:t>
            </a:r>
          </a:p>
          <a:p>
            <a:pPr>
              <a:spcAft>
                <a:spcPts val="1000"/>
              </a:spcAft>
            </a:pPr>
            <a:r>
              <a:rPr sz="2400"/>
              <a:t>[Vraag je een besluit: wat, wie en wanneer]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[Aantal] redenen om hier nu aandacht aan te geven</a:t>
            </a:r>
          </a:p>
        </p:txBody>
      </p:sp>
      <p:sp>
        <p:nvSpPr>
          <p:cNvPr id="3" name="Rectangle 2"/>
          <p:cNvSpPr/>
          <p:nvPr/>
        </p:nvSpPr>
        <p:spPr>
          <a:xfrm>
            <a:off x="2804160" y="1600200"/>
            <a:ext cx="6583680" cy="10515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200" b="1">
                <a:solidFill>
                  <a:srgbClr val="000000"/>
                </a:solidFill>
              </a:rPr>
              <a:t>[Je kernboodschap, kort]</a:t>
            </a:r>
          </a:p>
        </p:txBody>
      </p:sp>
      <p:cxnSp>
        <p:nvCxnSpPr>
          <p:cNvPr id="4" name="Connector 3"/>
          <p:cNvCxnSpPr/>
          <p:nvPr/>
        </p:nvCxnSpPr>
        <p:spPr>
          <a:xfrm>
            <a:off x="6096000" y="26517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70104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a:solidFill>
                  <a:srgbClr val="000000"/>
                </a:solidFill>
              </a:rPr>
              <a:t>1. [Reden uit de onderbouwing]</a:t>
            </a:r>
          </a:p>
        </p:txBody>
      </p:sp>
      <p:cxnSp>
        <p:nvCxnSpPr>
          <p:cNvPr id="6" name="Connector 5"/>
          <p:cNvCxnSpPr/>
          <p:nvPr/>
        </p:nvCxnSpPr>
        <p:spPr>
          <a:xfrm>
            <a:off x="239268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440436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a:solidFill>
                  <a:srgbClr val="000000"/>
                </a:solidFill>
              </a:rPr>
              <a:t>2. [Reden uit de onderbouwing]</a:t>
            </a:r>
          </a:p>
        </p:txBody>
      </p:sp>
      <p:cxnSp>
        <p:nvCxnSpPr>
          <p:cNvPr id="8" name="Connector 7"/>
          <p:cNvCxnSpPr/>
          <p:nvPr/>
        </p:nvCxnSpPr>
        <p:spPr>
          <a:xfrm>
            <a:off x="609600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810768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dirty="0">
                <a:solidFill>
                  <a:srgbClr val="000000"/>
                </a:solidFill>
              </a:rPr>
              <a:t>3. [Reden </a:t>
            </a:r>
            <a:r>
              <a:rPr sz="2000" b="0" dirty="0" err="1">
                <a:solidFill>
                  <a:srgbClr val="000000"/>
                </a:solidFill>
              </a:rPr>
              <a:t>uit</a:t>
            </a:r>
            <a:r>
              <a:rPr sz="2000" b="0" dirty="0">
                <a:solidFill>
                  <a:srgbClr val="000000"/>
                </a:solidFill>
              </a:rPr>
              <a:t> </a:t>
            </a:r>
            <a:r>
              <a:rPr lang="nl-NL" sz="2000" dirty="0">
                <a:solidFill>
                  <a:srgbClr val="000000"/>
                </a:solidFill>
              </a:rPr>
              <a:t>‘Wanneer het zichtbaar wordt</a:t>
            </a:r>
            <a:r>
              <a:rPr sz="2000" b="0" dirty="0">
                <a:solidFill>
                  <a:srgbClr val="000000"/>
                </a:solidFill>
              </a:rPr>
              <a:t>']</a:t>
            </a:r>
          </a:p>
        </p:txBody>
      </p:sp>
      <p:cxnSp>
        <p:nvCxnSpPr>
          <p:cNvPr id="10" name="Connector 9"/>
          <p:cNvCxnSpPr/>
          <p:nvPr/>
        </p:nvCxnSpPr>
        <p:spPr>
          <a:xfrm>
            <a:off x="979932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2392680" y="3108960"/>
            <a:ext cx="7406640" cy="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01040" y="5532120"/>
            <a:ext cx="10789920" cy="457200"/>
          </a:xfrm>
          <a:prstGeom prst="rect">
            <a:avLst/>
          </a:prstGeom>
          <a:noFill/>
        </p:spPr>
        <p:txBody>
          <a:bodyPr wrap="none">
            <a:spAutoFit/>
          </a:bodyPr>
          <a:lstStyle/>
          <a:p>
            <a:pPr algn="ctr"/>
            <a:r>
              <a:rPr sz="1600" i="1"/>
              <a:t>Onderbouwing per reden volgt op de volgende slides. Details op verzoek.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1. [Reden 1 als boodschap]</a:t>
            </a:r>
          </a:p>
        </p:txBody>
      </p:sp>
      <p:sp>
        <p:nvSpPr>
          <p:cNvPr id="3" name="Content Placeholder 2"/>
          <p:cNvSpPr>
            <a:spLocks noGrp="1"/>
          </p:cNvSpPr>
          <p:nvPr>
            <p:ph idx="1"/>
          </p:nvPr>
        </p:nvSpPr>
        <p:spPr/>
        <p:txBody>
          <a:bodyPr/>
          <a:lstStyle/>
          <a:p>
            <a:pPr>
              <a:spcAft>
                <a:spcPts val="1000"/>
              </a:spcAft>
            </a:pPr>
            <a:r>
              <a:rPr sz="2400"/>
              <a:t>[Punt uit de onderbouwing]</a:t>
            </a:r>
          </a:p>
          <a:p>
            <a:pPr>
              <a:spcAft>
                <a:spcPts val="1000"/>
              </a:spcAft>
            </a:pPr>
            <a:r>
              <a:rPr sz="2400"/>
              <a:t>[Punt uit de onderbouwing]</a:t>
            </a:r>
          </a:p>
          <a:p>
            <a:pPr>
              <a:spcAft>
                <a:spcPts val="1000"/>
              </a:spcAft>
            </a:pPr>
            <a:r>
              <a:rPr sz="2400"/>
              <a:t>[Eventueel: een herkenbaar voorval uit je eigen organisatie]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2. [Reden 2 als boodschap]</a:t>
            </a:r>
          </a:p>
        </p:txBody>
      </p:sp>
      <p:sp>
        <p:nvSpPr>
          <p:cNvPr id="3" name="Content Placeholder 2"/>
          <p:cNvSpPr>
            <a:spLocks noGrp="1"/>
          </p:cNvSpPr>
          <p:nvPr>
            <p:ph idx="1"/>
          </p:nvPr>
        </p:nvSpPr>
        <p:spPr/>
        <p:txBody>
          <a:bodyPr/>
          <a:lstStyle/>
          <a:p>
            <a:pPr>
              <a:spcAft>
                <a:spcPts val="1000"/>
              </a:spcAft>
            </a:pPr>
            <a:r>
              <a:rPr sz="2400"/>
              <a:t>[Punt uit de onderbouwing]</a:t>
            </a:r>
          </a:p>
          <a:p>
            <a:pPr>
              <a:spcAft>
                <a:spcPts val="1000"/>
              </a:spcAft>
            </a:pPr>
            <a:r>
              <a:rPr sz="2400"/>
              <a:t>[Punt uit de onderbouwing]</a:t>
            </a:r>
          </a:p>
          <a:p>
            <a:pPr>
              <a:spcAft>
                <a:spcPts val="1000"/>
              </a:spcAft>
            </a:pPr>
            <a:r>
              <a:rPr sz="2400"/>
              <a:t>[Eventueel: een vraag aan je gesprekspartner]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3. [Reden 3 als boodschap: waarom nu?]</a:t>
            </a:r>
          </a:p>
        </p:txBody>
      </p:sp>
      <p:sp>
        <p:nvSpPr>
          <p:cNvPr id="3" name="Content Placeholder 2"/>
          <p:cNvSpPr>
            <a:spLocks noGrp="1"/>
          </p:cNvSpPr>
          <p:nvPr>
            <p:ph idx="1"/>
          </p:nvPr>
        </p:nvSpPr>
        <p:spPr/>
        <p:txBody>
          <a:bodyPr/>
          <a:lstStyle/>
          <a:p>
            <a:pPr>
              <a:spcAft>
                <a:spcPts val="1000"/>
              </a:spcAft>
            </a:pPr>
            <a:r>
              <a:rPr sz="2400"/>
              <a:t>[Wanneer wordt het zichtbaar?]</a:t>
            </a:r>
          </a:p>
          <a:p>
            <a:pPr>
              <a:spcAft>
                <a:spcPts val="1000"/>
              </a:spcAft>
            </a:pPr>
            <a:r>
              <a:rPr sz="2400"/>
              <a:t>[Wat kost wachten?]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Informatie op orde levert op drie manieren waarde</a:t>
            </a:r>
          </a:p>
        </p:txBody>
      </p:sp>
      <p:pic>
        <p:nvPicPr>
          <p:cNvPr id="10" name="Tijdelijke aanduiding voor inhoud 5" descr="Afbeelding met tekst, schermopname, diagram, lijn">
            <a:extLst>
              <a:ext uri="{FF2B5EF4-FFF2-40B4-BE49-F238E27FC236}">
                <a16:creationId xmlns:a16="http://schemas.microsoft.com/office/drawing/2014/main" id="{461934AB-E6DA-8CA7-1EC7-86BDDF7BE7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2395" y="1297622"/>
            <a:ext cx="7657399" cy="5415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[Slotboodschap: wat je vraagt of voorstelt]</a:t>
            </a:r>
          </a:p>
        </p:txBody>
      </p:sp>
      <p:sp>
        <p:nvSpPr>
          <p:cNvPr id="3" name="Content Placeholder 2"/>
          <p:cNvSpPr>
            <a:spLocks noGrp="1"/>
          </p:cNvSpPr>
          <p:nvPr>
            <p:ph idx="1"/>
          </p:nvPr>
        </p:nvSpPr>
        <p:spPr/>
        <p:txBody>
          <a:bodyPr/>
          <a:lstStyle/>
          <a:p>
            <a:pPr>
              <a:spcAft>
                <a:spcPts val="1000"/>
              </a:spcAft>
            </a:pPr>
            <a:r>
              <a:rPr sz="2400" dirty="0"/>
              <a:t>[Open </a:t>
            </a:r>
            <a:r>
              <a:rPr sz="2400" dirty="0" err="1"/>
              <a:t>vraag</a:t>
            </a:r>
            <a:r>
              <a:rPr sz="2400" dirty="0"/>
              <a:t> </a:t>
            </a:r>
            <a:r>
              <a:rPr sz="2400" dirty="0" err="1"/>
              <a:t>aan</a:t>
            </a:r>
            <a:r>
              <a:rPr sz="2400" dirty="0"/>
              <a:t> je </a:t>
            </a:r>
            <a:r>
              <a:rPr sz="2400" dirty="0" err="1"/>
              <a:t>gesprekspartne</a:t>
            </a:r>
            <a:r>
              <a:rPr sz="2400" dirty="0" err="1">
                <a:solidFill>
                  <a:srgbClr val="00B0F0"/>
                </a:solidFill>
              </a:rPr>
              <a:t>r</a:t>
            </a:r>
            <a:r>
              <a:rPr sz="2400" dirty="0">
                <a:solidFill>
                  <a:srgbClr val="00B0F0"/>
                </a:solidFill>
              </a:rPr>
              <a:t> </a:t>
            </a:r>
            <a:r>
              <a:rPr sz="2400" dirty="0"/>
              <a:t>of </a:t>
            </a:r>
            <a:r>
              <a:rPr sz="2400" dirty="0" err="1"/>
              <a:t>herhaling</a:t>
            </a:r>
            <a:r>
              <a:rPr sz="2400" dirty="0"/>
              <a:t> van het </a:t>
            </a:r>
            <a:r>
              <a:rPr sz="2400" dirty="0" err="1"/>
              <a:t>gevraagde</a:t>
            </a:r>
            <a:r>
              <a:rPr sz="2400" dirty="0"/>
              <a:t> </a:t>
            </a:r>
            <a:r>
              <a:rPr sz="2400" dirty="0" err="1"/>
              <a:t>besluit</a:t>
            </a:r>
            <a:r>
              <a:rPr sz="2400" dirty="0"/>
              <a:t>]</a:t>
            </a:r>
          </a:p>
          <a:p>
            <a:pPr>
              <a:spcAft>
                <a:spcPts val="1000"/>
              </a:spcAft>
            </a:pPr>
            <a:r>
              <a:rPr sz="2400" dirty="0"/>
              <a:t>[Je </a:t>
            </a:r>
            <a:r>
              <a:rPr sz="2400" dirty="0" err="1"/>
              <a:t>voorstel</a:t>
            </a:r>
            <a:r>
              <a:rPr sz="2400" dirty="0"/>
              <a:t> </a:t>
            </a:r>
            <a:r>
              <a:rPr sz="2400" dirty="0" err="1"/>
              <a:t>voor</a:t>
            </a:r>
            <a:r>
              <a:rPr sz="2400" dirty="0"/>
              <a:t> </a:t>
            </a:r>
            <a:r>
              <a:rPr sz="2400" dirty="0" err="1"/>
              <a:t>een</a:t>
            </a:r>
            <a:r>
              <a:rPr sz="2400" dirty="0"/>
              <a:t> </a:t>
            </a:r>
            <a:r>
              <a:rPr sz="2400" dirty="0" err="1"/>
              <a:t>vervolg</a:t>
            </a:r>
            <a:r>
              <a:rPr sz="2400" dirty="0"/>
              <a:t>: </a:t>
            </a:r>
            <a:r>
              <a:rPr sz="2400" dirty="0" err="1"/>
              <a:t>wanneer</a:t>
            </a:r>
            <a:r>
              <a:rPr sz="2400" dirty="0"/>
              <a:t>, met </a:t>
            </a:r>
            <a:r>
              <a:rPr sz="2400" dirty="0" err="1"/>
              <a:t>wie</a:t>
            </a:r>
            <a:r>
              <a:rPr sz="2400" dirty="0"/>
              <a:t>, </a:t>
            </a:r>
            <a:r>
              <a:rPr sz="2400" dirty="0" err="1"/>
              <a:t>waarover</a:t>
            </a:r>
            <a:r>
              <a:rPr sz="2400"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dirty="0"/>
              <a:t>Reserve: </a:t>
            </a:r>
            <a:r>
              <a:rPr sz="3000" dirty="0" err="1"/>
              <a:t>onderbouwing</a:t>
            </a:r>
            <a:r>
              <a:rPr sz="3000" dirty="0"/>
              <a:t> op </a:t>
            </a:r>
            <a:r>
              <a:rPr sz="3000" dirty="0" err="1"/>
              <a:t>verzoek</a:t>
            </a:r>
            <a:endParaRPr sz="3000" dirty="0"/>
          </a:p>
        </p:txBody>
      </p:sp>
      <p:sp>
        <p:nvSpPr>
          <p:cNvPr id="3" name="Content Placeholder 2"/>
          <p:cNvSpPr>
            <a:spLocks noGrp="1"/>
          </p:cNvSpPr>
          <p:nvPr>
            <p:ph idx="1"/>
          </p:nvPr>
        </p:nvSpPr>
        <p:spPr/>
        <p:txBody>
          <a:bodyPr/>
          <a:lstStyle/>
          <a:p>
            <a:pPr>
              <a:spcAft>
                <a:spcPts val="1000"/>
              </a:spcAft>
            </a:pPr>
            <a:r>
              <a:rPr sz="2400"/>
              <a:t>[Praktijkvoorbeelden en bronnen uit de voorbeeldzinnen voor middenmanagement]</a:t>
            </a:r>
          </a:p>
          <a:p>
            <a:pPr>
              <a:spcAft>
                <a:spcPts val="1000"/>
              </a:spcAft>
            </a:pPr>
            <a:r>
              <a:rPr sz="2400"/>
              <a:t>[Onderbouwing bij de andere invalshoeken]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889</TotalTime>
  <Words>1552</Words>
  <Application>Microsoft Office PowerPoint</Application>
  <PresentationFormat>Breedbeeld</PresentationFormat>
  <Paragraphs>136</Paragraphs>
  <Slides>12</Slides>
  <Notes>12</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Calibri</vt:lpstr>
      <vt:lpstr>Wingdings</vt:lpstr>
      <vt:lpstr>Office Theme</vt:lpstr>
      <vt:lpstr>Zo gebruik je dit sjabloon (verwijder deze slide)</vt:lpstr>
      <vt:lpstr>Vul de resultaten uit bouwsteen 1 t/m 3 van de werkwijzer in bouwsteen 4 en 5 optioneel (verwijder dezbouwsteenide)</vt:lpstr>
      <vt:lpstr>Kies de invalshoek die je gesprekspartner aan het hart gaat (verwijder deze slide)</vt:lpstr>
      <vt:lpstr>[Onderwerp in de woorden van je gesprekspartner]</vt:lpstr>
      <vt:lpstr>[Je kernboodschap of gevraagde besluit in één zin]</vt:lpstr>
      <vt:lpstr>[Aantal] redenen om hier nu aandacht aan te geven</vt:lpstr>
      <vt:lpstr>1. [Reden 1 als boodschap]</vt:lpstr>
      <vt:lpstr>2. [Reden 2 als boodschap]</vt:lpstr>
      <vt:lpstr>3. [Reden 3 als boodschap: waarom nu?]</vt:lpstr>
      <vt:lpstr>Informatie op orde levert op drie manieren waarde</vt:lpstr>
      <vt:lpstr>[Slotboodschap: wat je vraagt of voorstelt]</vt:lpstr>
      <vt:lpstr>Reserve: onderbouwing op verzoek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Hoekstra, Elly</dc:creator>
  <cp:keywords/>
  <cp:lastModifiedBy>Hoekstra, Elly</cp:lastModifiedBy>
  <cp:revision>34</cp:revision>
  <dcterms:created xsi:type="dcterms:W3CDTF">2013-01-27T09:14:16Z</dcterms:created>
  <dcterms:modified xsi:type="dcterms:W3CDTF">2026-10-16T14:25:39Z</dcterms:modified>
  <cp:category/>
</cp:coreProperties>
</file>