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D5140B-945E-7ABB-F802-F5C7DD948C02}" name="Dik, Marjan" initials="MD" userId="S::marjan.dik@nationaalarchief.nl::fdc3203f-79ba-4ba6-853e-143a6640add7" providerId="AD"/>
  <p188:author id="{5B198168-B5E2-0B04-F918-3E845CCF4F76}" name="Hoekstra, Elly" initials="EH" userId="S::elly.hoekstra@nationaalarchief.nl::d10dbd89-90b5-4e14-af2f-f61b95e3b6d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275" autoAdjust="0"/>
  </p:normalViewPr>
  <p:slideViewPr>
    <p:cSldViewPr snapToGrid="0" snapToObjects="1">
      <p:cViewPr varScale="1">
        <p:scale>
          <a:sx n="50" d="100"/>
          <a:sy n="50" d="100"/>
        </p:scale>
        <p:origin x="1260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812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b="1" dirty="0"/>
              <a:t>UITLEG</a:t>
            </a:r>
          </a:p>
          <a:p>
            <a:endParaRPr lang="nl-NL" dirty="0"/>
          </a:p>
          <a:p>
            <a:r>
              <a:rPr lang="nl-NL" dirty="0"/>
              <a:t>Geen.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b="1" dirty="0"/>
              <a:t>UITLEG</a:t>
            </a:r>
          </a:p>
          <a:p>
            <a:endParaRPr lang="nl-NL" dirty="0"/>
          </a:p>
          <a:p>
            <a:r>
              <a:rPr dirty="0" err="1"/>
              <a:t>Deze</a:t>
            </a:r>
            <a:r>
              <a:rPr dirty="0"/>
              <a:t> slide </a:t>
            </a:r>
            <a:r>
              <a:rPr lang="nl-NL" dirty="0"/>
              <a:t>laat zien </a:t>
            </a:r>
            <a:r>
              <a:rPr dirty="0" err="1"/>
              <a:t>welke</a:t>
            </a:r>
            <a:r>
              <a:rPr dirty="0"/>
              <a:t> </a:t>
            </a:r>
            <a:r>
              <a:rPr dirty="0" err="1"/>
              <a:t>keuzes</a:t>
            </a:r>
            <a:r>
              <a:rPr dirty="0"/>
              <a:t> de </a:t>
            </a:r>
            <a:r>
              <a:rPr dirty="0" err="1"/>
              <a:t>informatieprofessional</a:t>
            </a:r>
            <a:r>
              <a:rPr dirty="0"/>
              <a:t> </a:t>
            </a:r>
            <a:r>
              <a:rPr dirty="0" err="1"/>
              <a:t>heeft</a:t>
            </a:r>
            <a:r>
              <a:rPr dirty="0"/>
              <a:t> </a:t>
            </a:r>
            <a:r>
              <a:rPr dirty="0" err="1"/>
              <a:t>gemaakt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het </a:t>
            </a:r>
            <a:r>
              <a:rPr dirty="0" err="1"/>
              <a:t>voorbereiden</a:t>
            </a:r>
            <a:r>
              <a:rPr dirty="0"/>
              <a:t> van </a:t>
            </a:r>
            <a:r>
              <a:rPr dirty="0" err="1"/>
              <a:t>dit</a:t>
            </a:r>
            <a:r>
              <a:rPr dirty="0"/>
              <a:t> </a:t>
            </a:r>
            <a:r>
              <a:rPr dirty="0" err="1"/>
              <a:t>gesprek</a:t>
            </a:r>
            <a:r>
              <a:rPr lang="nl-NL" dirty="0"/>
              <a:t>. Het zijn de resultaten van het doorlopen van de vijf bouwstenen uit de werkwijzer. </a:t>
            </a:r>
            <a:r>
              <a:rPr dirty="0"/>
              <a:t>De </a:t>
            </a:r>
            <a:r>
              <a:rPr dirty="0" err="1"/>
              <a:t>numme</a:t>
            </a:r>
            <a:r>
              <a:rPr lang="nl-NL" dirty="0" err="1"/>
              <a:t>rs</a:t>
            </a:r>
            <a:r>
              <a:rPr dirty="0"/>
              <a:t> </a:t>
            </a:r>
            <a:r>
              <a:rPr dirty="0" err="1"/>
              <a:t>verwij</a:t>
            </a:r>
            <a:r>
              <a:rPr lang="nl-NL" dirty="0"/>
              <a:t>zen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de </a:t>
            </a:r>
            <a:r>
              <a:rPr lang="nl-NL" dirty="0"/>
              <a:t>bouwstenen en</a:t>
            </a:r>
            <a:r>
              <a:rPr dirty="0"/>
              <a:t> </a:t>
            </a:r>
            <a:r>
              <a:rPr dirty="0" err="1"/>
              <a:t>hoofdstukken</a:t>
            </a:r>
            <a:r>
              <a:rPr dirty="0"/>
              <a:t> in de </a:t>
            </a:r>
            <a:r>
              <a:rPr dirty="0" err="1"/>
              <a:t>werkwijze</a:t>
            </a:r>
            <a:r>
              <a:rPr lang="nl-NL" dirty="0"/>
              <a:t>r.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Ad 1. </a:t>
            </a:r>
            <a:r>
              <a:rPr lang="nl-NL" dirty="0"/>
              <a:t>Analyse van de gesprekspartner (werkwijzer, bouwsteen 1): wat gaat deze manager aan het hart? Hier: de ambitie voor datagedreven werken en AI.</a:t>
            </a:r>
          </a:p>
          <a:p>
            <a:pPr marL="0" indent="0">
              <a:buFont typeface="+mj-lt"/>
              <a:buNone/>
            </a:pPr>
            <a:endParaRPr lang="nl-NL" dirty="0"/>
          </a:p>
          <a:p>
            <a:pPr marL="0" indent="0">
              <a:buFont typeface="+mj-lt"/>
              <a:buNone/>
            </a:pPr>
            <a:r>
              <a:rPr lang="nl-NL" b="1" dirty="0"/>
              <a:t>Ad 2. </a:t>
            </a:r>
            <a:r>
              <a:rPr lang="nl-NL" dirty="0"/>
              <a:t>Keuze van de invalshoek in de DUTO-waardendriehoek die daarbij past: Organisatie. </a:t>
            </a:r>
            <a:r>
              <a:rPr lang="nl-NL" b="1" dirty="0"/>
              <a:t>NB: </a:t>
            </a:r>
            <a:r>
              <a:rPr lang="nl-NL" dirty="0"/>
              <a:t>Een manager met een andere zorg vraagt om een andere invalshoek, bijvoorbeeld: Verantwoording aan politiek of toezicht: Legitimiteit. Dienstverlening en vertrouwen: Publieke waarde.</a:t>
            </a:r>
          </a:p>
          <a:p>
            <a:pPr marL="228600" indent="-228600">
              <a:buFont typeface="+mj-lt"/>
              <a:buAutoNum type="arabicPeriod"/>
            </a:pPr>
            <a:endParaRPr lang="nl-NL" dirty="0"/>
          </a:p>
          <a:p>
            <a:pPr marL="0" indent="0">
              <a:buFont typeface="+mj-lt"/>
              <a:buNone/>
            </a:pPr>
            <a:r>
              <a:rPr lang="nl-NL" b="1" dirty="0"/>
              <a:t>Ad 3. </a:t>
            </a:r>
            <a:r>
              <a:rPr lang="nl-NL" dirty="0"/>
              <a:t>Verhaal voorbereid met het </a:t>
            </a:r>
            <a:r>
              <a:rPr lang="nl-NL" b="1" dirty="0"/>
              <a:t>probleem-oplossing-frame</a:t>
            </a:r>
            <a:r>
              <a:rPr lang="nl-NL" dirty="0"/>
              <a:t> (werkwijzer par. 3.1). Hier is de voorbeeldzin en onderbouwing bij invalshoek Organisatie gebruikt en de tekst 'Als informatie niet op orde is...'.</a:t>
            </a:r>
          </a:p>
          <a:p>
            <a:pPr marL="0" indent="0">
              <a:buFont typeface="+mj-lt"/>
              <a:buNone/>
            </a:pPr>
            <a:r>
              <a:rPr lang="nl-NL" dirty="0"/>
              <a:t>Verteld volgens het </a:t>
            </a:r>
            <a:r>
              <a:rPr lang="nl-NL" b="1" dirty="0"/>
              <a:t>piramideprincipe van </a:t>
            </a:r>
            <a:r>
              <a:rPr lang="nl-NL" b="1" dirty="0" err="1"/>
              <a:t>Minto</a:t>
            </a:r>
            <a:r>
              <a:rPr lang="nl-NL" b="1" dirty="0"/>
              <a:t> </a:t>
            </a:r>
            <a:r>
              <a:rPr lang="nl-NL" dirty="0"/>
              <a:t>: eerst de kernboodschap, dan de redenen, dan de onderbouwing.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b="1" dirty="0"/>
              <a:t>UITLEG</a:t>
            </a:r>
          </a:p>
          <a:p>
            <a:endParaRPr lang="nl-NL" dirty="0"/>
          </a:p>
          <a:p>
            <a:r>
              <a:rPr dirty="0"/>
              <a:t>De </a:t>
            </a:r>
            <a:r>
              <a:rPr dirty="0" err="1"/>
              <a:t>titel</a:t>
            </a:r>
            <a:r>
              <a:rPr lang="nl-NL" dirty="0"/>
              <a:t> van de presentatie</a:t>
            </a:r>
            <a:r>
              <a:rPr dirty="0"/>
              <a:t> sluit </a:t>
            </a:r>
            <a:r>
              <a:rPr dirty="0" err="1"/>
              <a:t>aan</a:t>
            </a:r>
            <a:r>
              <a:rPr dirty="0"/>
              <a:t> op wat </a:t>
            </a:r>
            <a:r>
              <a:rPr lang="nl-NL" b="1" dirty="0"/>
              <a:t>nu</a:t>
            </a:r>
            <a:r>
              <a:rPr dirty="0"/>
              <a:t> de </a:t>
            </a:r>
            <a:r>
              <a:rPr dirty="0" err="1"/>
              <a:t>aandacht</a:t>
            </a:r>
            <a:r>
              <a:rPr dirty="0"/>
              <a:t> van de manager </a:t>
            </a:r>
            <a:r>
              <a:rPr dirty="0" err="1"/>
              <a:t>heeft</a:t>
            </a:r>
            <a:r>
              <a:rPr dirty="0"/>
              <a:t> (</a:t>
            </a:r>
            <a:r>
              <a:rPr dirty="0" err="1"/>
              <a:t>werkwijzer</a:t>
            </a:r>
            <a:r>
              <a:rPr dirty="0"/>
              <a:t> par. 1.2.1). Het </a:t>
            </a:r>
            <a:r>
              <a:rPr dirty="0" err="1"/>
              <a:t>woord</a:t>
            </a:r>
            <a:r>
              <a:rPr dirty="0"/>
              <a:t> DUTO </a:t>
            </a:r>
            <a:r>
              <a:rPr dirty="0" err="1"/>
              <a:t>staat</a:t>
            </a:r>
            <a:r>
              <a:rPr dirty="0"/>
              <a:t> er </a:t>
            </a:r>
            <a:r>
              <a:rPr dirty="0" err="1"/>
              <a:t>bewust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b="1" dirty="0"/>
              <a:t>UITLEG</a:t>
            </a:r>
          </a:p>
          <a:p>
            <a:endParaRPr lang="nl-NL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Piramideprincipe toegepast</a:t>
            </a:r>
            <a:r>
              <a:rPr dirty="0"/>
              <a:t>: begin met je </a:t>
            </a:r>
            <a:r>
              <a:rPr dirty="0" err="1"/>
              <a:t>kernboodschap</a:t>
            </a:r>
            <a:r>
              <a:rPr dirty="0"/>
              <a:t>. De manager </a:t>
            </a:r>
            <a:r>
              <a:rPr dirty="0" err="1"/>
              <a:t>weet</a:t>
            </a:r>
            <a:r>
              <a:rPr dirty="0"/>
              <a:t> direct </a:t>
            </a:r>
            <a:r>
              <a:rPr dirty="0" err="1"/>
              <a:t>waar</a:t>
            </a:r>
            <a:r>
              <a:rPr dirty="0"/>
              <a:t> het </a:t>
            </a:r>
            <a:r>
              <a:rPr dirty="0" err="1"/>
              <a:t>gesprek</a:t>
            </a:r>
            <a:r>
              <a:rPr dirty="0"/>
              <a:t> over </a:t>
            </a:r>
            <a:r>
              <a:rPr dirty="0" err="1"/>
              <a:t>gaat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waarom</a:t>
            </a:r>
            <a:r>
              <a:rPr dirty="0"/>
              <a:t> het hem </a:t>
            </a:r>
            <a:r>
              <a:rPr dirty="0" err="1"/>
              <a:t>raakt</a:t>
            </a:r>
            <a:r>
              <a:rPr lang="nl-NL" dirty="0"/>
              <a:t> (werkwijzer, par. 3.3).</a:t>
            </a:r>
            <a:endParaRPr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Inhoudelijke bron: </a:t>
            </a:r>
            <a:r>
              <a:rPr dirty="0" err="1"/>
              <a:t>voorbeeldzin</a:t>
            </a:r>
            <a:r>
              <a:rPr dirty="0"/>
              <a:t> </a:t>
            </a:r>
            <a:r>
              <a:rPr dirty="0" err="1"/>
              <a:t>hoger</a:t>
            </a:r>
            <a:r>
              <a:rPr dirty="0"/>
              <a:t> management</a:t>
            </a:r>
            <a:r>
              <a:rPr lang="nl-NL" dirty="0"/>
              <a:t>&gt; </a:t>
            </a:r>
            <a:r>
              <a:rPr dirty="0" err="1"/>
              <a:t>Organisatie</a:t>
            </a:r>
            <a:r>
              <a:rPr lang="nl-NL" dirty="0"/>
              <a:t>&gt;</a:t>
            </a:r>
            <a:r>
              <a:rPr dirty="0"/>
              <a:t>'Dan </a:t>
            </a:r>
            <a:r>
              <a:rPr dirty="0" err="1"/>
              <a:t>kun</a:t>
            </a:r>
            <a:r>
              <a:rPr dirty="0"/>
              <a:t> je </a:t>
            </a:r>
            <a:r>
              <a:rPr dirty="0" err="1"/>
              <a:t>dit</a:t>
            </a:r>
            <a:r>
              <a:rPr dirty="0"/>
              <a:t> in je </a:t>
            </a:r>
            <a:r>
              <a:rPr dirty="0" err="1"/>
              <a:t>verhaal</a:t>
            </a:r>
            <a:r>
              <a:rPr dirty="0"/>
              <a:t> </a:t>
            </a:r>
            <a:r>
              <a:rPr dirty="0" err="1"/>
              <a:t>opnemen</a:t>
            </a:r>
            <a:r>
              <a:rPr lang="nl-NL" dirty="0"/>
              <a:t>.</a:t>
            </a:r>
            <a:r>
              <a:rPr dirty="0"/>
              <a:t>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b="1" dirty="0"/>
              <a:t>UITLEG</a:t>
            </a:r>
          </a:p>
          <a:p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dirty="0"/>
              <a:t>De </a:t>
            </a:r>
            <a:r>
              <a:rPr dirty="0" err="1"/>
              <a:t>piramide</a:t>
            </a:r>
            <a:r>
              <a:rPr dirty="0"/>
              <a:t> in </a:t>
            </a:r>
            <a:r>
              <a:rPr dirty="0" err="1"/>
              <a:t>één</a:t>
            </a:r>
            <a:r>
              <a:rPr dirty="0"/>
              <a:t> </a:t>
            </a:r>
            <a:r>
              <a:rPr dirty="0" err="1"/>
              <a:t>beeld</a:t>
            </a:r>
            <a:r>
              <a:rPr dirty="0"/>
              <a:t>: </a:t>
            </a:r>
            <a:r>
              <a:rPr dirty="0" err="1"/>
              <a:t>bovenaan</a:t>
            </a:r>
            <a:r>
              <a:rPr dirty="0"/>
              <a:t> de </a:t>
            </a:r>
            <a:r>
              <a:rPr dirty="0" err="1"/>
              <a:t>kernboodschap</a:t>
            </a:r>
            <a:r>
              <a:rPr dirty="0"/>
              <a:t>, </a:t>
            </a:r>
            <a:r>
              <a:rPr dirty="0" err="1"/>
              <a:t>daaronder</a:t>
            </a:r>
            <a:r>
              <a:rPr dirty="0"/>
              <a:t> de </a:t>
            </a:r>
            <a:r>
              <a:rPr dirty="0" err="1"/>
              <a:t>redenen</a:t>
            </a:r>
            <a:r>
              <a:rPr dirty="0"/>
              <a:t>. Elke </a:t>
            </a:r>
            <a:r>
              <a:rPr dirty="0" err="1"/>
              <a:t>reden</a:t>
            </a:r>
            <a:r>
              <a:rPr dirty="0"/>
              <a:t> </a:t>
            </a:r>
            <a:r>
              <a:rPr dirty="0" err="1"/>
              <a:t>krijgt</a:t>
            </a:r>
            <a:r>
              <a:rPr dirty="0"/>
              <a:t> </a:t>
            </a:r>
            <a:r>
              <a:rPr dirty="0" err="1"/>
              <a:t>één</a:t>
            </a:r>
            <a:r>
              <a:rPr dirty="0"/>
              <a:t> eigen slide.</a:t>
            </a:r>
            <a:r>
              <a:rPr lang="nl-NL" dirty="0"/>
              <a:t> Zie werkwijzer par. 3.3 en 4. </a:t>
            </a:r>
            <a:endParaRPr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dirty="0"/>
              <a:t>Inhoudelijke bron: voorbeeldzin hoger management&gt; Organisatie&gt;'Dan kun je dit in je verhaal opnemen’ en </a:t>
            </a:r>
            <a:r>
              <a:rPr dirty="0" err="1"/>
              <a:t>tekst</a:t>
            </a:r>
            <a:r>
              <a:rPr dirty="0"/>
              <a:t> '</a:t>
            </a:r>
            <a:r>
              <a:rPr lang="nl-NL" dirty="0"/>
              <a:t>Als informatie niet op orde is...</a:t>
            </a:r>
            <a:r>
              <a:rPr dirty="0"/>
              <a:t>'.</a:t>
            </a:r>
          </a:p>
          <a:p>
            <a:endParaRPr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l-NL" b="1" dirty="0"/>
              <a:t>NB: </a:t>
            </a:r>
            <a:r>
              <a:rPr dirty="0"/>
              <a:t>Als </a:t>
            </a:r>
            <a:r>
              <a:rPr dirty="0" err="1"/>
              <a:t>dit</a:t>
            </a:r>
            <a:r>
              <a:rPr dirty="0"/>
              <a:t> de </a:t>
            </a:r>
            <a:r>
              <a:rPr dirty="0" err="1"/>
              <a:t>enige</a:t>
            </a:r>
            <a:r>
              <a:rPr dirty="0"/>
              <a:t> slide is die je </a:t>
            </a:r>
            <a:r>
              <a:rPr dirty="0" err="1"/>
              <a:t>laat</a:t>
            </a:r>
            <a:r>
              <a:rPr dirty="0"/>
              <a:t> </a:t>
            </a:r>
            <a:r>
              <a:rPr dirty="0" err="1"/>
              <a:t>zien</a:t>
            </a:r>
            <a:r>
              <a:rPr dirty="0"/>
              <a:t>, </a:t>
            </a:r>
            <a:r>
              <a:rPr b="0" dirty="0" err="1">
                <a:solidFill>
                  <a:srgbClr val="00B0F0"/>
                </a:solidFill>
              </a:rPr>
              <a:t>moet</a:t>
            </a:r>
            <a:r>
              <a:rPr b="0" dirty="0">
                <a:solidFill>
                  <a:srgbClr val="00B0F0"/>
                </a:solidFill>
              </a:rPr>
              <a:t> je </a:t>
            </a:r>
            <a:r>
              <a:rPr b="0" dirty="0" err="1">
                <a:solidFill>
                  <a:srgbClr val="00B0F0"/>
                </a:solidFill>
              </a:rPr>
              <a:t>verhaal</a:t>
            </a:r>
            <a:r>
              <a:rPr b="0" dirty="0">
                <a:solidFill>
                  <a:srgbClr val="00B0F0"/>
                </a:solidFill>
              </a:rPr>
              <a:t> </a:t>
            </a:r>
            <a:r>
              <a:rPr b="0" u="none" strike="noStrike" dirty="0" err="1">
                <a:solidFill>
                  <a:srgbClr val="00B0F0"/>
                </a:solidFill>
              </a:rPr>
              <a:t>nog</a:t>
            </a:r>
            <a:r>
              <a:rPr b="0" u="none" strike="noStrike" dirty="0">
                <a:solidFill>
                  <a:srgbClr val="00B0F0"/>
                </a:solidFill>
              </a:rPr>
              <a:t> </a:t>
            </a:r>
            <a:r>
              <a:rPr b="0" dirty="0" err="1">
                <a:solidFill>
                  <a:srgbClr val="00B0F0"/>
                </a:solidFill>
              </a:rPr>
              <a:t>kloppen</a:t>
            </a:r>
            <a:r>
              <a:rPr lang="nl-NL" b="0" dirty="0">
                <a:solidFill>
                  <a:srgbClr val="00B0F0"/>
                </a:solidFill>
              </a:rPr>
              <a:t>.</a:t>
            </a:r>
            <a:endParaRPr b="0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b="1" dirty="0"/>
              <a:t>UITLEG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dirty="0"/>
              <a:t>Vertel hier zelf één herkenbaar praktijkvoorbeeld uit de eigen organisatie bij (werkwijzer bijlage D: Eigen verhalen vertellen). Praktijkvoorbeelden staan bij de voorbeeldzinnen voor middenmanagement onder Efficiënt en effectief werken.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Inhoudelijke bron: voorbeeldzin hoger management&gt; Organisatie&gt; Onderbouwing.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b="1" dirty="0"/>
              <a:t>UITLEG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dirty="0"/>
              <a:t>De twee vragen op de slide zijn bedoeld als gespreksopening. Laat de manager zelf antwoorden.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Inhoudelijke bron: voorbeeldzin hoger management&gt; Organisatie&gt; Onderbouwing</a:t>
            </a:r>
          </a:p>
          <a:p>
            <a:endParaRPr lang="nl-NL" dirty="0"/>
          </a:p>
          <a:p>
            <a:endParaRPr lang="nl-NL"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b="1" dirty="0"/>
              <a:t>UITLEG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dirty="0"/>
              <a:t>Creëer urgentie (werkwijzer par. 4.2). Feitelijk, maar zonder drama.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Inhoudelijke bron: voorbeeldzinnen hoger management&gt; ‘Als informatie niet op orde is...’</a:t>
            </a:r>
          </a:p>
          <a:p>
            <a:endParaRPr lang="nl-NL" dirty="0"/>
          </a:p>
          <a:p>
            <a:endParaRPr lang="nl-NL"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11352-521C-C6F4-D8F7-E152FCA32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3E6894-51CD-FB97-DCE0-040FD45DB4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F6DB90-127B-71A5-65D7-8F8E88D4E9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b="1" dirty="0"/>
              <a:t>UITLEG</a:t>
            </a:r>
          </a:p>
          <a:p>
            <a:endParaRPr lang="nl-NL" dirty="0"/>
          </a:p>
          <a:p>
            <a:r>
              <a:rPr lang="nl-NL" dirty="0"/>
              <a:t>De DUTO-waardendriehoek. </a:t>
            </a:r>
            <a:r>
              <a:rPr lang="nl-NL" b="0" dirty="0">
                <a:solidFill>
                  <a:srgbClr val="00B0F0"/>
                </a:solidFill>
              </a:rPr>
              <a:t>In deze presentatie </a:t>
            </a:r>
            <a:r>
              <a:rPr lang="nl-NL" dirty="0"/>
              <a:t>ging het over de meerwaarde voor de Organisatie (omcirkeld). De andere twee invalshoeken laat je nu zien om het gesprek te verbreden: haakt de manager aan op verantwoording of op dienstverlening, dan kun je daarop doorpraten.</a:t>
            </a:r>
          </a:p>
          <a:p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1" dirty="0"/>
              <a:t>Publieke waarde</a:t>
            </a:r>
            <a:r>
              <a:rPr lang="nl-NL" dirty="0"/>
              <a:t>: betrouwbare informatie is de basis voor dienstverlening en rechtszekerheid.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1" dirty="0"/>
              <a:t>Legitimiteit</a:t>
            </a:r>
            <a:r>
              <a:rPr lang="nl-NL" dirty="0"/>
              <a:t>: op elk moment kunnen aantonen dat je </a:t>
            </a:r>
            <a:r>
              <a:rPr lang="nl-NL" b="0" dirty="0"/>
              <a:t>organisatie</a:t>
            </a:r>
            <a:r>
              <a:rPr lang="nl-NL" dirty="0"/>
              <a:t>onderdeel rechtmatig en controleerbaar handelt.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1" dirty="0"/>
              <a:t>Organisatie</a:t>
            </a:r>
            <a:r>
              <a:rPr lang="nl-NL" dirty="0"/>
              <a:t>: effectiever en efficiënter te leiden, en strategische ambities worden haalbaar.</a:t>
            </a:r>
          </a:p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66C39-AA3D-4AAD-9504-C18D9D3AE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51303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b="1" dirty="0"/>
              <a:t>UITLEG</a:t>
            </a:r>
          </a:p>
          <a:p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dirty="0"/>
              <a:t>Er </a:t>
            </a:r>
            <a:r>
              <a:rPr dirty="0" err="1"/>
              <a:t>ligt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besluit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. Je </a:t>
            </a:r>
            <a:r>
              <a:rPr dirty="0" err="1"/>
              <a:t>doel</a:t>
            </a:r>
            <a:r>
              <a:rPr dirty="0"/>
              <a:t> is </a:t>
            </a:r>
            <a:r>
              <a:rPr dirty="0" err="1"/>
              <a:t>dat</a:t>
            </a:r>
            <a:r>
              <a:rPr dirty="0"/>
              <a:t> het </a:t>
            </a:r>
            <a:r>
              <a:rPr dirty="0" err="1"/>
              <a:t>onderwerp</a:t>
            </a:r>
            <a:r>
              <a:rPr dirty="0"/>
              <a:t> op de radar </a:t>
            </a:r>
            <a:r>
              <a:rPr dirty="0" err="1"/>
              <a:t>komt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er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vervolg</a:t>
            </a:r>
            <a:r>
              <a:rPr dirty="0"/>
              <a:t> </a:t>
            </a:r>
            <a:r>
              <a:rPr dirty="0" err="1"/>
              <a:t>komt</a:t>
            </a:r>
            <a:r>
              <a:rPr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dirty="0"/>
              <a:t>Stel de </a:t>
            </a:r>
            <a:r>
              <a:rPr dirty="0" err="1"/>
              <a:t>eerste</a:t>
            </a:r>
            <a:r>
              <a:rPr dirty="0"/>
              <a:t> </a:t>
            </a:r>
            <a:r>
              <a:rPr dirty="0" err="1"/>
              <a:t>vraag</a:t>
            </a:r>
            <a:r>
              <a:rPr dirty="0"/>
              <a:t> open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laat</a:t>
            </a:r>
            <a:r>
              <a:rPr dirty="0"/>
              <a:t> de manager </a:t>
            </a:r>
            <a:r>
              <a:rPr dirty="0" err="1"/>
              <a:t>zelf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onderdeel</a:t>
            </a:r>
            <a:r>
              <a:rPr dirty="0"/>
              <a:t> </a:t>
            </a:r>
            <a:r>
              <a:rPr dirty="0" err="1"/>
              <a:t>noemen</a:t>
            </a:r>
            <a:r>
              <a:rPr dirty="0"/>
              <a:t>. Doe </a:t>
            </a:r>
            <a:r>
              <a:rPr dirty="0" err="1"/>
              <a:t>daarna</a:t>
            </a:r>
            <a:r>
              <a:rPr dirty="0"/>
              <a:t> je </a:t>
            </a:r>
            <a:r>
              <a:rPr dirty="0" err="1"/>
              <a:t>voorstel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het </a:t>
            </a:r>
            <a:r>
              <a:rPr dirty="0" err="1"/>
              <a:t>vervolg</a:t>
            </a:r>
            <a:r>
              <a:rPr dirty="0"/>
              <a:t> zo </a:t>
            </a:r>
            <a:r>
              <a:rPr dirty="0" err="1"/>
              <a:t>concreet</a:t>
            </a:r>
            <a:r>
              <a:rPr dirty="0"/>
              <a:t> </a:t>
            </a:r>
            <a:r>
              <a:rPr dirty="0" err="1"/>
              <a:t>mogelijk</a:t>
            </a:r>
            <a:r>
              <a:rPr dirty="0"/>
              <a:t>: </a:t>
            </a:r>
            <a:r>
              <a:rPr dirty="0" err="1"/>
              <a:t>wanneer</a:t>
            </a:r>
            <a:r>
              <a:rPr dirty="0"/>
              <a:t>, met </a:t>
            </a:r>
            <a:r>
              <a:rPr dirty="0" err="1"/>
              <a:t>wie</a:t>
            </a:r>
            <a:r>
              <a:rPr dirty="0"/>
              <a:t>, </a:t>
            </a:r>
            <a:r>
              <a:rPr dirty="0" err="1"/>
              <a:t>waarover</a:t>
            </a:r>
            <a:r>
              <a:rPr dirty="0"/>
              <a:t>. Bied </a:t>
            </a:r>
            <a:r>
              <a:rPr dirty="0" err="1"/>
              <a:t>aan</a:t>
            </a:r>
            <a:r>
              <a:rPr dirty="0"/>
              <a:t> om de </a:t>
            </a:r>
            <a:r>
              <a:rPr dirty="0" err="1"/>
              <a:t>voorbereiding</a:t>
            </a:r>
            <a:r>
              <a:rPr dirty="0"/>
              <a:t> op je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nemen</a:t>
            </a:r>
            <a:r>
              <a:rPr dirty="0"/>
              <a:t>, </a:t>
            </a:r>
            <a:r>
              <a:rPr dirty="0" err="1"/>
              <a:t>zodat</a:t>
            </a:r>
            <a:r>
              <a:rPr dirty="0"/>
              <a:t> het de manager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tijd</a:t>
            </a:r>
            <a:r>
              <a:rPr dirty="0"/>
              <a:t> </a:t>
            </a:r>
            <a:r>
              <a:rPr dirty="0" err="1"/>
              <a:t>kost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UITLEG</a:t>
            </a:r>
          </a:p>
          <a:p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Piramideprincipe (werkwijzer par. 3.3 en bronnen): </a:t>
            </a:r>
            <a:r>
              <a:rPr dirty="0"/>
              <a:t>details </a:t>
            </a:r>
            <a:r>
              <a:rPr dirty="0" err="1"/>
              <a:t>alleen</a:t>
            </a:r>
            <a:r>
              <a:rPr dirty="0"/>
              <a:t> op </a:t>
            </a:r>
            <a:r>
              <a:rPr dirty="0" err="1"/>
              <a:t>verzoek</a:t>
            </a:r>
            <a:r>
              <a:rPr dirty="0"/>
              <a:t>. </a:t>
            </a:r>
            <a:r>
              <a:rPr dirty="0" err="1"/>
              <a:t>Deze</a:t>
            </a:r>
            <a:r>
              <a:rPr dirty="0"/>
              <a:t> slide </a:t>
            </a:r>
            <a:r>
              <a:rPr dirty="0" err="1"/>
              <a:t>laat</a:t>
            </a:r>
            <a:r>
              <a:rPr dirty="0"/>
              <a:t> je </a:t>
            </a:r>
            <a:r>
              <a:rPr dirty="0" err="1"/>
              <a:t>alleen</a:t>
            </a:r>
            <a:r>
              <a:rPr dirty="0"/>
              <a:t> </a:t>
            </a:r>
            <a:r>
              <a:rPr dirty="0" err="1"/>
              <a:t>zien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er </a:t>
            </a:r>
            <a:r>
              <a:rPr dirty="0" err="1"/>
              <a:t>vragen</a:t>
            </a:r>
            <a:r>
              <a:rPr dirty="0"/>
              <a:t> </a:t>
            </a:r>
            <a:r>
              <a:rPr dirty="0" err="1"/>
              <a:t>komen</a:t>
            </a:r>
            <a:r>
              <a:rPr dirty="0"/>
              <a:t>.</a:t>
            </a:r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Inhoudelijke bron: voorbeeldzinnen hoger management&gt;Organisatie en Legitimiteit (onderbouwing).</a:t>
            </a:r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alarchief.nl/archiveren/kennisbank/voorbeeldzinnen-hoger-management-duto-raamwer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alisatieibds.nl/groups/view/c23ab74c-adb4-424e-917d-773a37968efe/kenniscentrum-van-de-ibds/wiki/view/914d3a8e-0d05-4df6-b553-e4eaaa6905f5/werkwijzer-bestuursgesprek-data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>
            <a:normAutofit/>
          </a:bodyPr>
          <a:lstStyle/>
          <a:p>
            <a:pPr algn="l"/>
            <a:r>
              <a:rPr lang="nl-NL" sz="3000" dirty="0"/>
              <a:t>Dit voorbeeld voor hoger management is gemaakt met het presentatiesjabloon. </a:t>
            </a:r>
            <a:endParaRPr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CC"/>
          </a:solidFill>
        </p:spPr>
        <p:txBody>
          <a:bodyPr>
            <a:normAutofit fontScale="77500" lnSpcReduction="20000"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nl-NL" sz="2200" b="1" dirty="0"/>
              <a:t>Deze informatie is gebruikt:</a:t>
            </a:r>
          </a:p>
          <a:p>
            <a:pPr>
              <a:spcAft>
                <a:spcPts val="1000"/>
              </a:spcAft>
            </a:pPr>
            <a:r>
              <a:rPr sz="2200" dirty="0" err="1"/>
              <a:t>Fictieve</a:t>
            </a:r>
            <a:r>
              <a:rPr sz="2200" dirty="0"/>
              <a:t> </a:t>
            </a:r>
            <a:r>
              <a:rPr sz="2200" dirty="0" err="1"/>
              <a:t>gesprekspartner</a:t>
            </a:r>
            <a:r>
              <a:rPr sz="2200" dirty="0"/>
              <a:t>: </a:t>
            </a:r>
            <a:r>
              <a:rPr sz="2200" dirty="0" err="1"/>
              <a:t>directeur</a:t>
            </a:r>
            <a:r>
              <a:rPr sz="2200" dirty="0"/>
              <a:t> van </a:t>
            </a:r>
            <a:r>
              <a:rPr sz="2200" dirty="0" err="1"/>
              <a:t>een</a:t>
            </a:r>
            <a:r>
              <a:rPr sz="2200" dirty="0"/>
              <a:t> </a:t>
            </a:r>
            <a:r>
              <a:rPr sz="2200" dirty="0" err="1"/>
              <a:t>uitvoeringsorganisatie</a:t>
            </a:r>
            <a:r>
              <a:rPr sz="2200" dirty="0"/>
              <a:t>. </a:t>
            </a:r>
            <a:r>
              <a:rPr sz="2200" dirty="0" err="1"/>
              <a:t>Datagedreven</a:t>
            </a:r>
            <a:r>
              <a:rPr sz="2200" dirty="0"/>
              <a:t> </a:t>
            </a:r>
            <a:r>
              <a:rPr sz="2200" dirty="0" err="1"/>
              <a:t>werken</a:t>
            </a:r>
            <a:r>
              <a:rPr sz="2200" dirty="0"/>
              <a:t> </a:t>
            </a:r>
            <a:r>
              <a:rPr sz="2200" dirty="0" err="1"/>
              <a:t>en</a:t>
            </a:r>
            <a:r>
              <a:rPr sz="2200" dirty="0"/>
              <a:t> AI </a:t>
            </a:r>
            <a:r>
              <a:rPr sz="2200" dirty="0" err="1"/>
              <a:t>zijn</a:t>
            </a:r>
            <a:r>
              <a:rPr sz="2200" dirty="0"/>
              <a:t> </a:t>
            </a:r>
            <a:r>
              <a:rPr sz="2200" dirty="0" err="1"/>
              <a:t>speerpunten</a:t>
            </a:r>
            <a:r>
              <a:rPr sz="2200" dirty="0"/>
              <a:t> in het </a:t>
            </a:r>
            <a:r>
              <a:rPr sz="2200" dirty="0" err="1"/>
              <a:t>jaarplan</a:t>
            </a:r>
            <a:r>
              <a:rPr sz="2200" dirty="0"/>
              <a:t>.</a:t>
            </a:r>
          </a:p>
          <a:p>
            <a:pPr>
              <a:spcAft>
                <a:spcPts val="1000"/>
              </a:spcAft>
            </a:pPr>
            <a:r>
              <a:rPr sz="2200" dirty="0" err="1"/>
              <a:t>Gekozen</a:t>
            </a:r>
            <a:r>
              <a:rPr sz="2200" dirty="0"/>
              <a:t> </a:t>
            </a:r>
            <a:r>
              <a:rPr sz="2200" dirty="0" err="1"/>
              <a:t>invalshoek</a:t>
            </a:r>
            <a:r>
              <a:rPr sz="2200" dirty="0"/>
              <a:t> </a:t>
            </a:r>
            <a:r>
              <a:rPr lang="nl-NL" sz="2200" dirty="0"/>
              <a:t>uit de </a:t>
            </a:r>
            <a:r>
              <a:rPr sz="2200" dirty="0"/>
              <a:t>DUTO-</a:t>
            </a:r>
            <a:r>
              <a:rPr sz="2200" dirty="0" err="1"/>
              <a:t>waardendriehoek</a:t>
            </a:r>
            <a:r>
              <a:rPr sz="2200" dirty="0"/>
              <a:t>: </a:t>
            </a:r>
            <a:r>
              <a:rPr sz="2200" dirty="0" err="1"/>
              <a:t>Organisatie</a:t>
            </a:r>
            <a:r>
              <a:rPr sz="2200" dirty="0"/>
              <a:t> (</a:t>
            </a:r>
            <a:r>
              <a:rPr sz="2200" dirty="0" err="1"/>
              <a:t>presteren</a:t>
            </a:r>
            <a:r>
              <a:rPr sz="2200" dirty="0"/>
              <a:t>).</a:t>
            </a:r>
          </a:p>
          <a:p>
            <a:pPr>
              <a:spcAft>
                <a:spcPts val="1000"/>
              </a:spcAft>
            </a:pPr>
            <a:r>
              <a:rPr sz="2200" dirty="0"/>
              <a:t>Doel van het </a:t>
            </a:r>
            <a:r>
              <a:rPr sz="2200" dirty="0" err="1"/>
              <a:t>gesprek</a:t>
            </a:r>
            <a:r>
              <a:rPr sz="2200" dirty="0"/>
              <a:t>: </a:t>
            </a:r>
            <a:r>
              <a:rPr sz="2200" dirty="0" err="1"/>
              <a:t>duurzame</a:t>
            </a:r>
            <a:r>
              <a:rPr sz="2200" dirty="0"/>
              <a:t> </a:t>
            </a:r>
            <a:r>
              <a:rPr sz="2200" dirty="0" err="1"/>
              <a:t>toegankelijkheid</a:t>
            </a:r>
            <a:r>
              <a:rPr lang="nl-NL" sz="2200" dirty="0"/>
              <a:t> van informatie</a:t>
            </a:r>
            <a:r>
              <a:rPr sz="2200" dirty="0"/>
              <a:t> op de radar </a:t>
            </a:r>
            <a:r>
              <a:rPr sz="2200" dirty="0" err="1"/>
              <a:t>krijgen</a:t>
            </a:r>
            <a:r>
              <a:rPr sz="2200" dirty="0"/>
              <a:t> </a:t>
            </a:r>
            <a:r>
              <a:rPr sz="2200" dirty="0" err="1"/>
              <a:t>en</a:t>
            </a:r>
            <a:r>
              <a:rPr sz="2200" dirty="0"/>
              <a:t> </a:t>
            </a:r>
            <a:r>
              <a:rPr lang="nl-NL" sz="2200" dirty="0"/>
              <a:t>vervolgacties </a:t>
            </a:r>
            <a:r>
              <a:rPr sz="2200" dirty="0" err="1"/>
              <a:t>afspreken</a:t>
            </a:r>
            <a:r>
              <a:rPr sz="2200" dirty="0"/>
              <a:t>. Er </a:t>
            </a:r>
            <a:r>
              <a:rPr sz="2200" dirty="0" err="1"/>
              <a:t>ligt</a:t>
            </a:r>
            <a:r>
              <a:rPr sz="2200" dirty="0"/>
              <a:t> </a:t>
            </a:r>
            <a:r>
              <a:rPr sz="2200" dirty="0" err="1"/>
              <a:t>geen</a:t>
            </a:r>
            <a:r>
              <a:rPr sz="2200" dirty="0"/>
              <a:t> </a:t>
            </a:r>
            <a:r>
              <a:rPr sz="2200" dirty="0" err="1"/>
              <a:t>besluit</a:t>
            </a:r>
            <a:r>
              <a:rPr sz="2200" dirty="0"/>
              <a:t> </a:t>
            </a:r>
            <a:r>
              <a:rPr sz="2200" dirty="0" err="1"/>
              <a:t>voor</a:t>
            </a:r>
            <a:r>
              <a:rPr sz="2200" dirty="0"/>
              <a:t>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nl-NL" sz="2200" b="1" dirty="0"/>
              <a:t>En verder:</a:t>
            </a:r>
          </a:p>
          <a:p>
            <a:pPr>
              <a:spcAft>
                <a:spcPts val="1000"/>
              </a:spcAft>
            </a:pPr>
            <a:r>
              <a:rPr sz="2200" dirty="0"/>
              <a:t>De slides </a:t>
            </a:r>
            <a:r>
              <a:rPr sz="2200" dirty="0" err="1"/>
              <a:t>ondersteunen</a:t>
            </a:r>
            <a:r>
              <a:rPr sz="2200" dirty="0"/>
              <a:t> het </a:t>
            </a:r>
            <a:r>
              <a:rPr sz="2200" dirty="0" err="1"/>
              <a:t>verhaal</a:t>
            </a:r>
            <a:r>
              <a:rPr sz="2200" dirty="0"/>
              <a:t> </a:t>
            </a:r>
            <a:r>
              <a:rPr sz="2200" dirty="0" err="1"/>
              <a:t>dat</a:t>
            </a:r>
            <a:r>
              <a:rPr sz="2200" dirty="0"/>
              <a:t> je </a:t>
            </a:r>
            <a:r>
              <a:rPr sz="2200" dirty="0" err="1"/>
              <a:t>vertelt</a:t>
            </a:r>
            <a:r>
              <a:rPr sz="2200" dirty="0"/>
              <a:t>. </a:t>
            </a:r>
            <a:endParaRPr lang="nl-NL" sz="2200" dirty="0"/>
          </a:p>
          <a:p>
            <a:pPr>
              <a:spcAft>
                <a:spcPts val="1000"/>
              </a:spcAft>
            </a:pPr>
            <a:r>
              <a:rPr sz="2200" dirty="0"/>
              <a:t>De </a:t>
            </a:r>
            <a:r>
              <a:rPr sz="2200" dirty="0" err="1"/>
              <a:t>teksten</a:t>
            </a:r>
            <a:r>
              <a:rPr sz="2200" dirty="0"/>
              <a:t> </a:t>
            </a:r>
            <a:r>
              <a:rPr lang="nl-NL" sz="2200" dirty="0"/>
              <a:t>zijn gebaseerd op de </a:t>
            </a:r>
            <a:r>
              <a:rPr sz="2200" dirty="0" err="1">
                <a:hlinkClick r:id="rId3"/>
              </a:rPr>
              <a:t>voorbeeldzinnen</a:t>
            </a:r>
            <a:r>
              <a:rPr sz="2200" dirty="0">
                <a:hlinkClick r:id="rId3"/>
              </a:rPr>
              <a:t> </a:t>
            </a:r>
            <a:r>
              <a:rPr sz="2200" dirty="0" err="1">
                <a:hlinkClick r:id="rId3"/>
              </a:rPr>
              <a:t>voor</a:t>
            </a:r>
            <a:r>
              <a:rPr sz="2200" dirty="0">
                <a:hlinkClick r:id="rId3"/>
              </a:rPr>
              <a:t> </a:t>
            </a:r>
            <a:r>
              <a:rPr sz="2200" dirty="0" err="1">
                <a:hlinkClick r:id="rId3"/>
              </a:rPr>
              <a:t>hoger</a:t>
            </a:r>
            <a:r>
              <a:rPr sz="2200" dirty="0">
                <a:hlinkClick r:id="rId3"/>
              </a:rPr>
              <a:t> </a:t>
            </a:r>
            <a:r>
              <a:rPr sz="2200">
                <a:hlinkClick r:id="rId3"/>
              </a:rPr>
              <a:t>management</a:t>
            </a:r>
            <a:r>
              <a:rPr sz="2200"/>
              <a:t>.</a:t>
            </a:r>
            <a:endParaRPr lang="nl-NL" sz="2200"/>
          </a:p>
          <a:p>
            <a:pPr>
              <a:spcAft>
                <a:spcPts val="1000"/>
              </a:spcAft>
            </a:pPr>
            <a:r>
              <a:rPr lang="nl-NL" sz="2200"/>
              <a:t>Bekijk het notitie-deel van de slides voor </a:t>
            </a:r>
            <a:r>
              <a:rPr lang="nl-NL" sz="2200" b="1"/>
              <a:t>uitleg</a:t>
            </a:r>
            <a:r>
              <a:rPr lang="nl-NL" sz="2200"/>
              <a:t> hoe de slide is ingevuld.</a:t>
            </a:r>
            <a:endParaRPr sz="2200" dirty="0"/>
          </a:p>
          <a:p>
            <a:pPr marL="0" indent="0">
              <a:spcAft>
                <a:spcPts val="1000"/>
              </a:spcAft>
              <a:buNone/>
            </a:pPr>
            <a:endParaRPr lang="nl-NL" sz="2200" b="1" dirty="0"/>
          </a:p>
          <a:p>
            <a:pPr marL="0" indent="0" algn="r">
              <a:spcAft>
                <a:spcPts val="1000"/>
              </a:spcAft>
              <a:buNone/>
            </a:pPr>
            <a:r>
              <a:rPr lang="nl-NL" sz="2200" b="1" dirty="0"/>
              <a:t>Bekijk hoe dit voorbeeld is uitgewerkt met de vijf bouwstenen uit de </a:t>
            </a:r>
            <a:r>
              <a:rPr lang="nl-NL" sz="2200" b="1" dirty="0">
                <a:hlinkClick r:id="rId4"/>
              </a:rPr>
              <a:t>werkwijzer</a:t>
            </a:r>
            <a:r>
              <a:rPr lang="nl-NL" sz="2200" b="1" dirty="0"/>
              <a:t>, zie volgende slide  -&gt;</a:t>
            </a:r>
            <a:endParaRPr sz="2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/>
          <a:lstStyle/>
          <a:p>
            <a:r>
              <a:rPr lang="nl-NL" sz="2800" dirty="0"/>
              <a:t>Voorbereiding met </a:t>
            </a:r>
            <a:r>
              <a:rPr sz="2800" dirty="0"/>
              <a:t>de </a:t>
            </a:r>
            <a:r>
              <a:rPr sz="2800" dirty="0" err="1"/>
              <a:t>vijf</a:t>
            </a:r>
            <a:r>
              <a:rPr sz="2800" dirty="0"/>
              <a:t> </a:t>
            </a:r>
            <a:r>
              <a:rPr lang="nl-NL" sz="2800" dirty="0"/>
              <a:t>bouwstenen uit de werkwijzer:</a:t>
            </a:r>
            <a:endParaRPr sz="2800" dirty="0"/>
          </a:p>
        </p:txBody>
      </p:sp>
      <p:sp>
        <p:nvSpPr>
          <p:cNvPr id="3" name="Rectangle 2"/>
          <p:cNvSpPr/>
          <p:nvPr/>
        </p:nvSpPr>
        <p:spPr>
          <a:xfrm>
            <a:off x="609600" y="1417320"/>
            <a:ext cx="2377440" cy="987552"/>
          </a:xfrm>
          <a:prstGeom prst="rect">
            <a:avLst/>
          </a:prstGeom>
          <a:solidFill>
            <a:srgbClr val="FFFFCC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/>
            <a:r>
              <a:rPr sz="1500" b="1" dirty="0">
                <a:solidFill>
                  <a:srgbClr val="000000"/>
                </a:solidFill>
              </a:rPr>
              <a:t>1. </a:t>
            </a:r>
            <a:r>
              <a:rPr sz="1500" b="1" dirty="0" err="1">
                <a:solidFill>
                  <a:srgbClr val="000000"/>
                </a:solidFill>
              </a:rPr>
              <a:t>Analyse</a:t>
            </a:r>
            <a:r>
              <a:rPr sz="1500" b="1" dirty="0">
                <a:solidFill>
                  <a:srgbClr val="000000"/>
                </a:solidFill>
              </a:rPr>
              <a:t> </a:t>
            </a:r>
            <a:r>
              <a:rPr sz="1500" b="1" dirty="0" err="1">
                <a:solidFill>
                  <a:srgbClr val="000000"/>
                </a:solidFill>
              </a:rPr>
              <a:t>bestuurder</a:t>
            </a:r>
            <a:endParaRPr sz="15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7040" y="1417320"/>
            <a:ext cx="8595360" cy="987552"/>
          </a:xfrm>
          <a:prstGeom prst="rect">
            <a:avLst/>
          </a:prstGeom>
          <a:solidFill>
            <a:srgbClr val="FFFFCC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/>
            <a:r>
              <a:rPr sz="1400" b="0" dirty="0">
                <a:solidFill>
                  <a:srgbClr val="000000"/>
                </a:solidFill>
              </a:rPr>
              <a:t>Directeur van </a:t>
            </a:r>
            <a:r>
              <a:rPr sz="1400" b="0" dirty="0" err="1">
                <a:solidFill>
                  <a:srgbClr val="000000"/>
                </a:solidFill>
              </a:rPr>
              <a:t>een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uitvoeringsorganisatie</a:t>
            </a:r>
            <a:r>
              <a:rPr sz="1400" b="0" dirty="0">
                <a:solidFill>
                  <a:srgbClr val="000000"/>
                </a:solidFill>
              </a:rPr>
              <a:t>. </a:t>
            </a:r>
            <a:r>
              <a:rPr sz="1400" b="0" dirty="0" err="1">
                <a:solidFill>
                  <a:srgbClr val="000000"/>
                </a:solidFill>
              </a:rPr>
              <a:t>Speerpunten</a:t>
            </a:r>
            <a:r>
              <a:rPr sz="1400" b="0" dirty="0">
                <a:solidFill>
                  <a:srgbClr val="000000"/>
                </a:solidFill>
              </a:rPr>
              <a:t> in het </a:t>
            </a:r>
            <a:r>
              <a:rPr sz="1400" b="0" dirty="0" err="1">
                <a:solidFill>
                  <a:srgbClr val="000000"/>
                </a:solidFill>
              </a:rPr>
              <a:t>jaarplan</a:t>
            </a:r>
            <a:r>
              <a:rPr sz="1400" b="0" dirty="0">
                <a:solidFill>
                  <a:srgbClr val="000000"/>
                </a:solidFill>
              </a:rPr>
              <a:t>: </a:t>
            </a:r>
            <a:r>
              <a:rPr sz="1400" b="0" dirty="0" err="1">
                <a:solidFill>
                  <a:srgbClr val="000000"/>
                </a:solidFill>
              </a:rPr>
              <a:t>datagedreven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werken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en</a:t>
            </a:r>
            <a:r>
              <a:rPr sz="1400" b="0" dirty="0">
                <a:solidFill>
                  <a:srgbClr val="000000"/>
                </a:solidFill>
              </a:rPr>
              <a:t> AI. Kent DUTO </a:t>
            </a:r>
            <a:r>
              <a:rPr sz="1400" b="0" dirty="0" err="1">
                <a:solidFill>
                  <a:srgbClr val="000000"/>
                </a:solidFill>
              </a:rPr>
              <a:t>niet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en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ziet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informatiebeheer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als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een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zaak</a:t>
            </a:r>
            <a:r>
              <a:rPr sz="1400" b="0" dirty="0">
                <a:solidFill>
                  <a:srgbClr val="000000"/>
                </a:solidFill>
              </a:rPr>
              <a:t> van de </a:t>
            </a:r>
            <a:r>
              <a:rPr sz="1400" b="0" dirty="0" err="1">
                <a:solidFill>
                  <a:srgbClr val="000000"/>
                </a:solidFill>
              </a:rPr>
              <a:t>archivaris</a:t>
            </a:r>
            <a:r>
              <a:rPr sz="1400" b="0" dirty="0">
                <a:solidFill>
                  <a:srgbClr val="000000"/>
                </a:solidFill>
              </a:rPr>
              <a:t>. </a:t>
            </a:r>
            <a:r>
              <a:rPr sz="1400" b="0" dirty="0" err="1">
                <a:solidFill>
                  <a:srgbClr val="000000"/>
                </a:solidFill>
              </a:rPr>
              <a:t>Weinig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tijd</a:t>
            </a:r>
            <a:r>
              <a:rPr sz="1400" b="0" dirty="0">
                <a:solidFill>
                  <a:srgbClr val="000000"/>
                </a:solidFill>
              </a:rPr>
              <a:t>, </a:t>
            </a:r>
            <a:r>
              <a:rPr sz="1400" b="0" dirty="0" err="1">
                <a:solidFill>
                  <a:srgbClr val="000000"/>
                </a:solidFill>
              </a:rPr>
              <a:t>wil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hoofdlijnen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en</a:t>
            </a:r>
            <a:r>
              <a:rPr sz="1400" b="0" dirty="0">
                <a:solidFill>
                  <a:srgbClr val="000000"/>
                </a:solidFill>
              </a:rPr>
              <a:t> effect</a:t>
            </a:r>
            <a:r>
              <a:rPr lang="nl-NL" sz="1400" b="0" dirty="0">
                <a:solidFill>
                  <a:srgbClr val="000000"/>
                </a:solidFill>
              </a:rPr>
              <a:t> weten</a:t>
            </a:r>
            <a:r>
              <a:rPr sz="1400" b="0" dirty="0">
                <a:solidFill>
                  <a:srgbClr val="000000"/>
                </a:solidFill>
              </a:rPr>
              <a:t>. Past </a:t>
            </a:r>
            <a:r>
              <a:rPr sz="1400" b="0" dirty="0" err="1">
                <a:solidFill>
                  <a:srgbClr val="000000"/>
                </a:solidFill>
              </a:rPr>
              <a:t>bij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invalshoek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Organisatie</a:t>
            </a:r>
            <a:r>
              <a:rPr sz="1400" b="0" dirty="0">
                <a:solidFill>
                  <a:srgbClr val="000000"/>
                </a:solidFill>
              </a:rPr>
              <a:t> (</a:t>
            </a:r>
            <a:r>
              <a:rPr sz="1400" b="0" dirty="0" err="1">
                <a:solidFill>
                  <a:srgbClr val="000000"/>
                </a:solidFill>
              </a:rPr>
              <a:t>presteren</a:t>
            </a:r>
            <a:r>
              <a:rPr sz="1400" b="0" dirty="0">
                <a:solidFill>
                  <a:srgbClr val="000000"/>
                </a:solidFill>
              </a:rPr>
              <a:t>) </a:t>
            </a:r>
            <a:r>
              <a:rPr lang="nl-NL" sz="1400" dirty="0">
                <a:solidFill>
                  <a:srgbClr val="000000"/>
                </a:solidFill>
              </a:rPr>
              <a:t>uit</a:t>
            </a:r>
            <a:r>
              <a:rPr sz="1400" b="0" dirty="0">
                <a:solidFill>
                  <a:srgbClr val="000000"/>
                </a:solidFill>
              </a:rPr>
              <a:t> de </a:t>
            </a:r>
            <a:r>
              <a:rPr sz="1400" b="0" dirty="0" err="1">
                <a:solidFill>
                  <a:srgbClr val="000000"/>
                </a:solidFill>
              </a:rPr>
              <a:t>waardendriehoek</a:t>
            </a:r>
            <a:r>
              <a:rPr sz="1400" b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404872"/>
            <a:ext cx="2377440" cy="987552"/>
          </a:xfrm>
          <a:prstGeom prst="rect">
            <a:avLst/>
          </a:prstGeom>
          <a:solidFill>
            <a:srgbClr val="FFFFCC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/>
            <a:r>
              <a:rPr sz="1500" b="1">
                <a:solidFill>
                  <a:srgbClr val="000000"/>
                </a:solidFill>
              </a:rPr>
              <a:t>2. Jouw doel</a:t>
            </a:r>
          </a:p>
        </p:txBody>
      </p:sp>
      <p:sp>
        <p:nvSpPr>
          <p:cNvPr id="6" name="Rectangle 5"/>
          <p:cNvSpPr/>
          <p:nvPr/>
        </p:nvSpPr>
        <p:spPr>
          <a:xfrm>
            <a:off x="2987040" y="2404872"/>
            <a:ext cx="8595360" cy="987552"/>
          </a:xfrm>
          <a:prstGeom prst="rect">
            <a:avLst/>
          </a:prstGeom>
          <a:solidFill>
            <a:srgbClr val="FFFFCC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/>
            <a:r>
              <a:rPr sz="1400" b="0" dirty="0" err="1">
                <a:solidFill>
                  <a:srgbClr val="000000"/>
                </a:solidFill>
              </a:rPr>
              <a:t>Duurzame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toegankelijkheid</a:t>
            </a:r>
            <a:r>
              <a:rPr sz="1400" b="0" dirty="0">
                <a:solidFill>
                  <a:srgbClr val="000000"/>
                </a:solidFill>
              </a:rPr>
              <a:t> op de radar </a:t>
            </a:r>
            <a:r>
              <a:rPr sz="1400" b="0" dirty="0" err="1">
                <a:solidFill>
                  <a:srgbClr val="000000"/>
                </a:solidFill>
              </a:rPr>
              <a:t>krijgen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als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voorwaarde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voor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zijn</a:t>
            </a:r>
            <a:r>
              <a:rPr sz="1400" b="0" dirty="0">
                <a:solidFill>
                  <a:srgbClr val="000000"/>
                </a:solidFill>
              </a:rPr>
              <a:t> eigen </a:t>
            </a:r>
            <a:r>
              <a:rPr sz="1400" b="0" dirty="0" err="1">
                <a:solidFill>
                  <a:srgbClr val="000000"/>
                </a:solidFill>
              </a:rPr>
              <a:t>ambities</a:t>
            </a:r>
            <a:r>
              <a:rPr sz="1400" b="0" dirty="0">
                <a:solidFill>
                  <a:srgbClr val="000000"/>
                </a:solidFill>
              </a:rPr>
              <a:t>. Geen </a:t>
            </a:r>
            <a:r>
              <a:rPr sz="1400" b="0" dirty="0" err="1">
                <a:solidFill>
                  <a:srgbClr val="000000"/>
                </a:solidFill>
              </a:rPr>
              <a:t>besluit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vragen</a:t>
            </a:r>
            <a:r>
              <a:rPr sz="1400" b="0" dirty="0">
                <a:solidFill>
                  <a:srgbClr val="000000"/>
                </a:solidFill>
              </a:rPr>
              <a:t>, </a:t>
            </a:r>
            <a:r>
              <a:rPr sz="1400" b="0" dirty="0" err="1">
                <a:solidFill>
                  <a:srgbClr val="000000"/>
                </a:solidFill>
              </a:rPr>
              <a:t>wel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een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concreet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vervolg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afspreken</a:t>
            </a:r>
            <a:r>
              <a:rPr sz="1400" b="0" dirty="0">
                <a:solidFill>
                  <a:srgbClr val="000000"/>
                </a:solidFill>
              </a:rPr>
              <a:t>: </a:t>
            </a:r>
            <a:r>
              <a:rPr sz="1400" b="0" dirty="0" err="1">
                <a:solidFill>
                  <a:srgbClr val="000000"/>
                </a:solidFill>
              </a:rPr>
              <a:t>samen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verkennen</a:t>
            </a:r>
            <a:r>
              <a:rPr sz="1400" b="0" dirty="0">
                <a:solidFill>
                  <a:srgbClr val="000000"/>
                </a:solidFill>
              </a:rPr>
              <a:t> in welk</a:t>
            </a:r>
            <a:r>
              <a:rPr lang="nl-NL" sz="1400" b="0" dirty="0">
                <a:solidFill>
                  <a:srgbClr val="000000"/>
                </a:solidFill>
              </a:rPr>
              <a:t> deel van de organisatie </a:t>
            </a:r>
            <a:r>
              <a:rPr lang="nl-NL" sz="1400" dirty="0">
                <a:solidFill>
                  <a:srgbClr val="000000"/>
                </a:solidFill>
              </a:rPr>
              <a:t>DUTO </a:t>
            </a:r>
            <a:r>
              <a:rPr sz="1400" b="0" dirty="0">
                <a:solidFill>
                  <a:srgbClr val="000000"/>
                </a:solidFill>
              </a:rPr>
              <a:t>het </a:t>
            </a:r>
            <a:r>
              <a:rPr sz="1400" b="0" dirty="0" err="1">
                <a:solidFill>
                  <a:srgbClr val="000000"/>
                </a:solidFill>
              </a:rPr>
              <a:t>meeste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oplevert</a:t>
            </a:r>
            <a:r>
              <a:rPr sz="1400" b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392424"/>
            <a:ext cx="2377440" cy="987552"/>
          </a:xfrm>
          <a:prstGeom prst="rect">
            <a:avLst/>
          </a:prstGeom>
          <a:solidFill>
            <a:srgbClr val="FFFFCC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/>
            <a:r>
              <a:rPr sz="1500" b="1">
                <a:solidFill>
                  <a:srgbClr val="000000"/>
                </a:solidFill>
              </a:rPr>
              <a:t>3. Je verhaal</a:t>
            </a:r>
          </a:p>
        </p:txBody>
      </p:sp>
      <p:sp>
        <p:nvSpPr>
          <p:cNvPr id="8" name="Rectangle 7"/>
          <p:cNvSpPr/>
          <p:nvPr/>
        </p:nvSpPr>
        <p:spPr>
          <a:xfrm>
            <a:off x="2987040" y="3392424"/>
            <a:ext cx="8595360" cy="987552"/>
          </a:xfrm>
          <a:prstGeom prst="rect">
            <a:avLst/>
          </a:prstGeom>
          <a:solidFill>
            <a:srgbClr val="FFFFCC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/>
            <a:r>
              <a:rPr sz="1400" b="0" dirty="0" err="1">
                <a:solidFill>
                  <a:srgbClr val="000000"/>
                </a:solidFill>
              </a:rPr>
              <a:t>Voorbereid</a:t>
            </a:r>
            <a:r>
              <a:rPr sz="1400" b="0" dirty="0">
                <a:solidFill>
                  <a:srgbClr val="000000"/>
                </a:solidFill>
              </a:rPr>
              <a:t> met het </a:t>
            </a:r>
            <a:r>
              <a:rPr lang="nl-NL" sz="1400" b="1" dirty="0">
                <a:solidFill>
                  <a:schemeClr val="tx1"/>
                </a:solidFill>
              </a:rPr>
              <a:t>p</a:t>
            </a:r>
            <a:r>
              <a:rPr sz="1400" b="1" dirty="0" err="1">
                <a:solidFill>
                  <a:schemeClr val="tx1"/>
                </a:solidFill>
              </a:rPr>
              <a:t>robleem</a:t>
            </a:r>
            <a:r>
              <a:rPr sz="1400" b="1" dirty="0">
                <a:solidFill>
                  <a:schemeClr val="tx1"/>
                </a:solidFill>
              </a:rPr>
              <a:t>-</a:t>
            </a:r>
            <a:r>
              <a:rPr lang="nl-NL" sz="1400" b="1" dirty="0">
                <a:solidFill>
                  <a:schemeClr val="tx1"/>
                </a:solidFill>
              </a:rPr>
              <a:t>o</a:t>
            </a:r>
            <a:r>
              <a:rPr sz="1400" b="1" dirty="0" err="1">
                <a:solidFill>
                  <a:schemeClr val="tx1"/>
                </a:solidFill>
              </a:rPr>
              <a:t>plossing</a:t>
            </a:r>
            <a:r>
              <a:rPr lang="nl-NL" sz="1400" b="1" dirty="0">
                <a:solidFill>
                  <a:schemeClr val="tx1"/>
                </a:solidFill>
              </a:rPr>
              <a:t>-</a:t>
            </a:r>
            <a:r>
              <a:rPr sz="1400" b="1" dirty="0">
                <a:solidFill>
                  <a:schemeClr val="tx1"/>
                </a:solidFill>
              </a:rPr>
              <a:t>frame </a:t>
            </a:r>
            <a:r>
              <a:rPr sz="1400" b="0" dirty="0">
                <a:solidFill>
                  <a:srgbClr val="000000"/>
                </a:solidFill>
              </a:rPr>
              <a:t>(</a:t>
            </a:r>
            <a:r>
              <a:rPr lang="nl-NL" sz="1400" b="0" dirty="0">
                <a:solidFill>
                  <a:srgbClr val="000000"/>
                </a:solidFill>
              </a:rPr>
              <a:t>werkwijzer </a:t>
            </a:r>
            <a:r>
              <a:rPr sz="1400" b="0" dirty="0">
                <a:solidFill>
                  <a:srgbClr val="000000"/>
                </a:solidFill>
              </a:rPr>
              <a:t>par. 3.1), </a:t>
            </a:r>
            <a:r>
              <a:rPr sz="1400" b="0" dirty="0" err="1">
                <a:solidFill>
                  <a:srgbClr val="000000"/>
                </a:solidFill>
              </a:rPr>
              <a:t>gevuld</a:t>
            </a:r>
            <a:r>
              <a:rPr sz="1400" b="0" dirty="0">
                <a:solidFill>
                  <a:srgbClr val="000000"/>
                </a:solidFill>
              </a:rPr>
              <a:t> met de </a:t>
            </a:r>
            <a:r>
              <a:rPr sz="1400" b="0" dirty="0" err="1">
                <a:solidFill>
                  <a:srgbClr val="000000"/>
                </a:solidFill>
              </a:rPr>
              <a:t>voorbeeldzin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en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onderbouwing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bij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Organisatie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en</a:t>
            </a:r>
            <a:r>
              <a:rPr sz="1400" b="0" dirty="0">
                <a:solidFill>
                  <a:srgbClr val="000000"/>
                </a:solidFill>
              </a:rPr>
              <a:t> de </a:t>
            </a:r>
            <a:r>
              <a:rPr sz="1400" b="0" dirty="0" err="1">
                <a:solidFill>
                  <a:srgbClr val="000000"/>
                </a:solidFill>
              </a:rPr>
              <a:t>tekst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lang="nl-NL" sz="1400" dirty="0">
                <a:solidFill>
                  <a:srgbClr val="000000"/>
                </a:solidFill>
              </a:rPr>
              <a:t>‘Als informatie niet op orde is…</a:t>
            </a:r>
            <a:r>
              <a:rPr sz="1400" b="0" dirty="0">
                <a:solidFill>
                  <a:srgbClr val="000000"/>
                </a:solidFill>
              </a:rPr>
              <a:t>'. </a:t>
            </a:r>
            <a:r>
              <a:rPr sz="1400" b="0" dirty="0" err="1">
                <a:solidFill>
                  <a:srgbClr val="000000"/>
                </a:solidFill>
              </a:rPr>
              <a:t>Verteld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volgens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lang="nl-NL" sz="1400" dirty="0">
                <a:solidFill>
                  <a:srgbClr val="000000"/>
                </a:solidFill>
              </a:rPr>
              <a:t>het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1" dirty="0" err="1">
                <a:solidFill>
                  <a:srgbClr val="000000"/>
                </a:solidFill>
              </a:rPr>
              <a:t>piramide</a:t>
            </a:r>
            <a:r>
              <a:rPr lang="nl-NL" sz="1400" b="1" dirty="0">
                <a:solidFill>
                  <a:srgbClr val="000000"/>
                </a:solidFill>
              </a:rPr>
              <a:t>principe </a:t>
            </a:r>
            <a:r>
              <a:rPr lang="nl-NL" sz="1400" b="0" dirty="0">
                <a:solidFill>
                  <a:srgbClr val="000000"/>
                </a:solidFill>
              </a:rPr>
              <a:t>(</a:t>
            </a:r>
            <a:r>
              <a:rPr lang="nl-NL" sz="1400" b="0" dirty="0" err="1">
                <a:solidFill>
                  <a:srgbClr val="000000"/>
                </a:solidFill>
              </a:rPr>
              <a:t>Minto</a:t>
            </a:r>
            <a:r>
              <a:rPr lang="nl-NL" sz="1400" b="0" dirty="0">
                <a:solidFill>
                  <a:srgbClr val="000000"/>
                </a:solidFill>
              </a:rPr>
              <a:t>)</a:t>
            </a:r>
            <a:r>
              <a:rPr sz="1400" b="0" dirty="0">
                <a:solidFill>
                  <a:srgbClr val="000000"/>
                </a:solidFill>
              </a:rPr>
              <a:t>: </a:t>
            </a:r>
            <a:r>
              <a:rPr sz="1400" b="0" dirty="0" err="1">
                <a:solidFill>
                  <a:srgbClr val="000000"/>
                </a:solidFill>
              </a:rPr>
              <a:t>kernboodschap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eerst</a:t>
            </a:r>
            <a:r>
              <a:rPr sz="1400" b="0" dirty="0">
                <a:solidFill>
                  <a:srgbClr val="000000"/>
                </a:solidFill>
              </a:rPr>
              <a:t>, </a:t>
            </a:r>
            <a:r>
              <a:rPr sz="1400" b="0" dirty="0" err="1">
                <a:solidFill>
                  <a:srgbClr val="000000"/>
                </a:solidFill>
              </a:rPr>
              <a:t>daarna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drie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redenen</a:t>
            </a:r>
            <a:r>
              <a:rPr sz="1400" b="0" dirty="0">
                <a:solidFill>
                  <a:srgbClr val="000000"/>
                </a:solidFill>
              </a:rPr>
              <a:t>, details op </a:t>
            </a:r>
            <a:r>
              <a:rPr sz="1400" b="0" dirty="0" err="1">
                <a:solidFill>
                  <a:srgbClr val="000000"/>
                </a:solidFill>
              </a:rPr>
              <a:t>verzoek</a:t>
            </a:r>
            <a:r>
              <a:rPr sz="1400" b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379976"/>
            <a:ext cx="2377440" cy="987552"/>
          </a:xfrm>
          <a:prstGeom prst="rect">
            <a:avLst/>
          </a:prstGeom>
          <a:solidFill>
            <a:srgbClr val="FFFFCC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/>
            <a:r>
              <a:rPr sz="1500" b="1">
                <a:solidFill>
                  <a:srgbClr val="000000"/>
                </a:solidFill>
              </a:rPr>
              <a:t>4. Communicatie-technieken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87040" y="4379976"/>
            <a:ext cx="8595360" cy="987552"/>
          </a:xfrm>
          <a:prstGeom prst="rect">
            <a:avLst/>
          </a:prstGeom>
          <a:solidFill>
            <a:srgbClr val="FFFFCC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/>
            <a:r>
              <a:rPr sz="1400" b="0" dirty="0">
                <a:solidFill>
                  <a:srgbClr val="000000"/>
                </a:solidFill>
              </a:rPr>
              <a:t>Slides met </a:t>
            </a:r>
            <a:r>
              <a:rPr sz="1400" b="0" dirty="0" err="1">
                <a:solidFill>
                  <a:srgbClr val="000000"/>
                </a:solidFill>
              </a:rPr>
              <a:t>weinig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tekst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als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lang="nl-NL" sz="1400" b="0" dirty="0">
                <a:solidFill>
                  <a:schemeClr val="tx1"/>
                </a:solidFill>
              </a:rPr>
              <a:t>ondersteuning van </a:t>
            </a:r>
            <a:r>
              <a:rPr sz="1400" b="0" dirty="0">
                <a:solidFill>
                  <a:srgbClr val="000000"/>
                </a:solidFill>
              </a:rPr>
              <a:t>het </a:t>
            </a:r>
            <a:r>
              <a:rPr sz="1400" b="0" dirty="0" err="1">
                <a:solidFill>
                  <a:srgbClr val="000000"/>
                </a:solidFill>
              </a:rPr>
              <a:t>verhaal</a:t>
            </a:r>
            <a:r>
              <a:rPr sz="1400" b="0" dirty="0">
                <a:solidFill>
                  <a:srgbClr val="000000"/>
                </a:solidFill>
              </a:rPr>
              <a:t>. Een eigen </a:t>
            </a:r>
            <a:r>
              <a:rPr lang="nl-NL" sz="1400" b="0" dirty="0">
                <a:solidFill>
                  <a:srgbClr val="000000"/>
                </a:solidFill>
              </a:rPr>
              <a:t>praktijkvoorbeeld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bij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reden</a:t>
            </a:r>
            <a:r>
              <a:rPr sz="1400" b="0" dirty="0">
                <a:solidFill>
                  <a:srgbClr val="000000"/>
                </a:solidFill>
              </a:rPr>
              <a:t> 1, open </a:t>
            </a:r>
            <a:r>
              <a:rPr sz="1400" b="0" dirty="0" err="1">
                <a:solidFill>
                  <a:srgbClr val="000000"/>
                </a:solidFill>
              </a:rPr>
              <a:t>vragen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bij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reden</a:t>
            </a:r>
            <a:r>
              <a:rPr sz="1400" b="0" dirty="0">
                <a:solidFill>
                  <a:srgbClr val="000000"/>
                </a:solidFill>
              </a:rPr>
              <a:t> 2, de </a:t>
            </a:r>
            <a:r>
              <a:rPr lang="nl-NL" sz="1400" b="0" dirty="0">
                <a:solidFill>
                  <a:srgbClr val="000000"/>
                </a:solidFill>
              </a:rPr>
              <a:t>DUTO-</a:t>
            </a:r>
            <a:r>
              <a:rPr sz="1400" b="0" dirty="0" err="1">
                <a:solidFill>
                  <a:srgbClr val="000000"/>
                </a:solidFill>
              </a:rPr>
              <a:t>waardendriehoek</a:t>
            </a:r>
            <a:r>
              <a:rPr sz="1400" b="0" dirty="0">
                <a:solidFill>
                  <a:srgbClr val="000000"/>
                </a:solidFill>
              </a:rPr>
              <a:t> om het </a:t>
            </a:r>
            <a:r>
              <a:rPr sz="1400" b="0" dirty="0" err="1">
                <a:solidFill>
                  <a:srgbClr val="000000"/>
                </a:solidFill>
              </a:rPr>
              <a:t>gesprek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te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verbreden</a:t>
            </a:r>
            <a:r>
              <a:rPr sz="1400" b="0" dirty="0">
                <a:solidFill>
                  <a:srgbClr val="000000"/>
                </a:solidFill>
              </a:rPr>
              <a:t>, </a:t>
            </a:r>
            <a:r>
              <a:rPr sz="1400" b="0" dirty="0" err="1">
                <a:solidFill>
                  <a:srgbClr val="000000"/>
                </a:solidFill>
              </a:rPr>
              <a:t>een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reserveslide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voor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vragen</a:t>
            </a:r>
            <a:r>
              <a:rPr sz="1400" b="0" dirty="0">
                <a:solidFill>
                  <a:srgbClr val="000000"/>
                </a:solidFill>
              </a:rPr>
              <a:t>. Geen </a:t>
            </a:r>
            <a:r>
              <a:rPr lang="nl-NL" sz="1400" b="0" dirty="0">
                <a:solidFill>
                  <a:srgbClr val="000000"/>
                </a:solidFill>
              </a:rPr>
              <a:t>vaktaal, </a:t>
            </a:r>
            <a:r>
              <a:rPr sz="1400" b="0" dirty="0">
                <a:solidFill>
                  <a:srgbClr val="000000"/>
                </a:solidFill>
              </a:rPr>
              <a:t>het </a:t>
            </a:r>
            <a:r>
              <a:rPr sz="1400" b="0" dirty="0" err="1">
                <a:solidFill>
                  <a:srgbClr val="000000"/>
                </a:solidFill>
              </a:rPr>
              <a:t>woord</a:t>
            </a:r>
            <a:r>
              <a:rPr sz="1400" b="0" dirty="0">
                <a:solidFill>
                  <a:srgbClr val="000000"/>
                </a:solidFill>
              </a:rPr>
              <a:t> DUTO </a:t>
            </a:r>
            <a:r>
              <a:rPr sz="1400" b="0" dirty="0" err="1">
                <a:solidFill>
                  <a:srgbClr val="000000"/>
                </a:solidFill>
              </a:rPr>
              <a:t>valt</a:t>
            </a:r>
            <a:r>
              <a:rPr sz="1400" b="0" dirty="0">
                <a:solidFill>
                  <a:srgbClr val="000000"/>
                </a:solidFill>
              </a:rPr>
              <a:t> pas </a:t>
            </a:r>
            <a:r>
              <a:rPr sz="1400" b="0" dirty="0" err="1">
                <a:solidFill>
                  <a:srgbClr val="000000"/>
                </a:solidFill>
              </a:rPr>
              <a:t>als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ernaar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gevraagd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wordt</a:t>
            </a:r>
            <a:r>
              <a:rPr sz="1400" b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5367528"/>
            <a:ext cx="2377440" cy="987552"/>
          </a:xfrm>
          <a:prstGeom prst="rect">
            <a:avLst/>
          </a:prstGeom>
          <a:solidFill>
            <a:srgbClr val="FFFFCC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/>
            <a:r>
              <a:rPr sz="1500" b="1">
                <a:solidFill>
                  <a:srgbClr val="000000"/>
                </a:solidFill>
              </a:rPr>
              <a:t>5. Planning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87040" y="5367528"/>
            <a:ext cx="8595360" cy="987552"/>
          </a:xfrm>
          <a:prstGeom prst="rect">
            <a:avLst/>
          </a:prstGeom>
          <a:solidFill>
            <a:srgbClr val="FFFFCC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l"/>
            <a:r>
              <a:rPr sz="1400" b="0" dirty="0">
                <a:solidFill>
                  <a:srgbClr val="000000"/>
                </a:solidFill>
              </a:rPr>
              <a:t>Een half </a:t>
            </a:r>
            <a:r>
              <a:rPr sz="1400" b="0" dirty="0" err="1">
                <a:solidFill>
                  <a:srgbClr val="000000"/>
                </a:solidFill>
              </a:rPr>
              <a:t>uur</a:t>
            </a:r>
            <a:r>
              <a:rPr sz="1400" b="0" dirty="0">
                <a:solidFill>
                  <a:srgbClr val="000000"/>
                </a:solidFill>
              </a:rPr>
              <a:t> in het </a:t>
            </a:r>
            <a:r>
              <a:rPr sz="1400" b="0" dirty="0" err="1">
                <a:solidFill>
                  <a:srgbClr val="000000"/>
                </a:solidFill>
              </a:rPr>
              <a:t>bilateraal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overleg</a:t>
            </a:r>
            <a:r>
              <a:rPr sz="1400" b="0" dirty="0">
                <a:solidFill>
                  <a:srgbClr val="000000"/>
                </a:solidFill>
              </a:rPr>
              <a:t>. </a:t>
            </a:r>
            <a:r>
              <a:rPr sz="1400" b="0" dirty="0" err="1">
                <a:solidFill>
                  <a:srgbClr val="000000"/>
                </a:solidFill>
              </a:rPr>
              <a:t>Vooraf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sz="1400" b="0" dirty="0" err="1">
                <a:solidFill>
                  <a:srgbClr val="000000"/>
                </a:solidFill>
              </a:rPr>
              <a:t>afgestemd</a:t>
            </a:r>
            <a:r>
              <a:rPr sz="1400" b="0" dirty="0">
                <a:solidFill>
                  <a:srgbClr val="000000"/>
                </a:solidFill>
              </a:rPr>
              <a:t> met de </a:t>
            </a:r>
            <a:r>
              <a:rPr sz="1400" b="0" dirty="0" err="1">
                <a:solidFill>
                  <a:srgbClr val="000000"/>
                </a:solidFill>
              </a:rPr>
              <a:t>programmamanager</a:t>
            </a:r>
            <a:r>
              <a:rPr sz="1400" b="0" dirty="0">
                <a:solidFill>
                  <a:srgbClr val="000000"/>
                </a:solidFill>
              </a:rPr>
              <a:t> van het AI-</a:t>
            </a:r>
            <a:r>
              <a:rPr sz="1400" b="0" dirty="0" err="1">
                <a:solidFill>
                  <a:srgbClr val="000000"/>
                </a:solidFill>
              </a:rPr>
              <a:t>traject</a:t>
            </a:r>
            <a:r>
              <a:rPr sz="1400" b="0" dirty="0">
                <a:solidFill>
                  <a:srgbClr val="000000"/>
                </a:solidFill>
              </a:rPr>
              <a:t> die het </a:t>
            </a:r>
            <a:r>
              <a:rPr sz="1400" b="0" dirty="0" err="1">
                <a:solidFill>
                  <a:srgbClr val="000000"/>
                </a:solidFill>
              </a:rPr>
              <a:t>belang</a:t>
            </a:r>
            <a:r>
              <a:rPr sz="1400" b="0" dirty="0">
                <a:solidFill>
                  <a:srgbClr val="000000"/>
                </a:solidFill>
              </a:rPr>
              <a:t> van </a:t>
            </a:r>
            <a:r>
              <a:rPr sz="1400" b="0" dirty="0" err="1">
                <a:solidFill>
                  <a:srgbClr val="000000"/>
                </a:solidFill>
              </a:rPr>
              <a:t>betrouwbare</a:t>
            </a:r>
            <a:r>
              <a:rPr sz="1400" b="0" dirty="0">
                <a:solidFill>
                  <a:srgbClr val="000000"/>
                </a:solidFill>
              </a:rPr>
              <a:t> data </a:t>
            </a:r>
            <a:r>
              <a:rPr sz="1400" b="0" dirty="0" err="1">
                <a:solidFill>
                  <a:srgbClr val="000000"/>
                </a:solidFill>
              </a:rPr>
              <a:t>onderschrijft</a:t>
            </a:r>
            <a:r>
              <a:rPr sz="1400" b="0" dirty="0">
                <a:solidFill>
                  <a:srgbClr val="000000"/>
                </a:solidFill>
              </a:rPr>
              <a:t>. Binnen twee </a:t>
            </a:r>
            <a:r>
              <a:rPr sz="1400" b="0" dirty="0" err="1">
                <a:solidFill>
                  <a:srgbClr val="000000"/>
                </a:solidFill>
              </a:rPr>
              <a:t>weken</a:t>
            </a:r>
            <a:r>
              <a:rPr sz="1400" b="0" dirty="0">
                <a:solidFill>
                  <a:srgbClr val="000000"/>
                </a:solidFill>
              </a:rPr>
              <a:t> het </a:t>
            </a:r>
            <a:r>
              <a:rPr sz="1400" b="0" dirty="0" err="1">
                <a:solidFill>
                  <a:srgbClr val="000000"/>
                </a:solidFill>
              </a:rPr>
              <a:t>vervolggesprek</a:t>
            </a:r>
            <a:r>
              <a:rPr sz="1400" b="0" dirty="0">
                <a:solidFill>
                  <a:srgbClr val="000000"/>
                </a:solidFill>
              </a:rPr>
              <a:t> </a:t>
            </a:r>
            <a:r>
              <a:rPr lang="nl-NL" sz="1400" b="0" dirty="0">
                <a:solidFill>
                  <a:schemeClr val="tx1"/>
                </a:solidFill>
              </a:rPr>
              <a:t>voeren.</a:t>
            </a:r>
            <a:endParaRPr sz="14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3600" dirty="0" err="1"/>
              <a:t>Datagedreven</a:t>
            </a:r>
            <a:r>
              <a:rPr sz="3600" dirty="0"/>
              <a:t> </a:t>
            </a:r>
            <a:r>
              <a:rPr sz="3600" dirty="0" err="1"/>
              <a:t>werken</a:t>
            </a:r>
            <a:r>
              <a:rPr sz="3600" dirty="0"/>
              <a:t> </a:t>
            </a:r>
            <a:r>
              <a:rPr sz="3600" dirty="0" err="1"/>
              <a:t>en</a:t>
            </a:r>
            <a:r>
              <a:rPr sz="3600" dirty="0"/>
              <a:t> AI </a:t>
            </a:r>
            <a:r>
              <a:rPr sz="3600" dirty="0" err="1"/>
              <a:t>waarmaken</a:t>
            </a:r>
            <a:r>
              <a:rPr sz="3600" dirty="0"/>
              <a:t> </a:t>
            </a:r>
            <a:br>
              <a:rPr lang="nl-NL" sz="3600" dirty="0"/>
            </a:br>
            <a:r>
              <a:rPr sz="3600" dirty="0"/>
              <a:t>met </a:t>
            </a:r>
            <a:r>
              <a:rPr sz="3600" dirty="0" err="1"/>
              <a:t>duurzaam</a:t>
            </a:r>
            <a:r>
              <a:rPr sz="3600" dirty="0"/>
              <a:t> </a:t>
            </a:r>
            <a:r>
              <a:rPr sz="3600" dirty="0" err="1"/>
              <a:t>toegankelijke</a:t>
            </a:r>
            <a:r>
              <a:rPr sz="3600" dirty="0"/>
              <a:t> </a:t>
            </a:r>
            <a:r>
              <a:rPr sz="3600" dirty="0" err="1"/>
              <a:t>informatie</a:t>
            </a:r>
            <a:endParaRPr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 dirty="0" err="1"/>
              <a:t>Datagedreven</a:t>
            </a:r>
            <a:r>
              <a:rPr sz="3000" dirty="0"/>
              <a:t> </a:t>
            </a:r>
            <a:r>
              <a:rPr sz="3000" dirty="0" err="1"/>
              <a:t>werken</a:t>
            </a:r>
            <a:r>
              <a:rPr sz="3000" dirty="0"/>
              <a:t>, AI </a:t>
            </a:r>
            <a:r>
              <a:rPr sz="3000" dirty="0" err="1"/>
              <a:t>en</a:t>
            </a:r>
            <a:r>
              <a:rPr sz="3000" dirty="0"/>
              <a:t> </a:t>
            </a:r>
            <a:r>
              <a:rPr sz="3000" dirty="0" err="1"/>
              <a:t>ketensamenwerking</a:t>
            </a:r>
            <a:r>
              <a:rPr sz="3000" dirty="0"/>
              <a:t> </a:t>
            </a:r>
            <a:br>
              <a:rPr lang="nl-NL" sz="3000" dirty="0"/>
            </a:br>
            <a:r>
              <a:rPr sz="3000" dirty="0" err="1"/>
              <a:t>lukken</a:t>
            </a:r>
            <a:r>
              <a:rPr sz="3000" dirty="0"/>
              <a:t> </a:t>
            </a:r>
            <a:r>
              <a:rPr sz="3000" dirty="0" err="1"/>
              <a:t>alleen</a:t>
            </a:r>
            <a:r>
              <a:rPr sz="3000" dirty="0"/>
              <a:t> </a:t>
            </a:r>
            <a:r>
              <a:rPr sz="3000" dirty="0" err="1"/>
              <a:t>als</a:t>
            </a:r>
            <a:r>
              <a:rPr sz="3000" dirty="0"/>
              <a:t> de </a:t>
            </a:r>
            <a:r>
              <a:rPr lang="nl-NL" sz="3000" dirty="0"/>
              <a:t>onderliggende </a:t>
            </a:r>
            <a:r>
              <a:rPr sz="3000" dirty="0" err="1"/>
              <a:t>informatie</a:t>
            </a:r>
            <a:r>
              <a:rPr sz="3000" dirty="0"/>
              <a:t> op </a:t>
            </a:r>
            <a:r>
              <a:rPr sz="3000" dirty="0" err="1"/>
              <a:t>orde</a:t>
            </a:r>
            <a:r>
              <a:rPr sz="3000" dirty="0"/>
              <a:t> 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lang="nl-NL" sz="2400" dirty="0"/>
              <a:t>I</a:t>
            </a:r>
            <a:r>
              <a:rPr sz="2400" dirty="0" err="1"/>
              <a:t>nformatie</a:t>
            </a:r>
            <a:r>
              <a:rPr sz="2400" dirty="0"/>
              <a:t> op </a:t>
            </a:r>
            <a:r>
              <a:rPr sz="2400" dirty="0" err="1"/>
              <a:t>orde</a:t>
            </a:r>
            <a:r>
              <a:rPr sz="2400" dirty="0"/>
              <a:t> </a:t>
            </a:r>
            <a:r>
              <a:rPr lang="nl-NL" sz="2400" dirty="0"/>
              <a:t>maakt je</a:t>
            </a:r>
            <a:r>
              <a:rPr sz="2400" dirty="0"/>
              <a:t> </a:t>
            </a:r>
            <a:r>
              <a:rPr lang="nl-NL" sz="2400" dirty="0"/>
              <a:t>organisatie</a:t>
            </a:r>
            <a:r>
              <a:rPr sz="2400" dirty="0"/>
              <a:t> </a:t>
            </a:r>
            <a:r>
              <a:rPr sz="2400" dirty="0" err="1"/>
              <a:t>effectiever</a:t>
            </a:r>
            <a:r>
              <a:rPr sz="2400" dirty="0"/>
              <a:t> </a:t>
            </a:r>
            <a:r>
              <a:rPr sz="2400" dirty="0" err="1"/>
              <a:t>en</a:t>
            </a:r>
            <a:r>
              <a:rPr sz="2400" dirty="0"/>
              <a:t> </a:t>
            </a:r>
            <a:r>
              <a:rPr sz="2400" dirty="0" err="1"/>
              <a:t>efficiënter</a:t>
            </a:r>
            <a:r>
              <a:rPr lang="nl-NL" sz="2400" dirty="0"/>
              <a:t>.</a:t>
            </a:r>
            <a:endParaRPr sz="2400" dirty="0"/>
          </a:p>
          <a:p>
            <a:pPr>
              <a:spcAft>
                <a:spcPts val="1000"/>
              </a:spcAft>
            </a:pPr>
            <a:r>
              <a:rPr sz="2400" dirty="0"/>
              <a:t>Zonder </a:t>
            </a:r>
            <a:r>
              <a:rPr sz="2400" dirty="0" err="1"/>
              <a:t>betrouwbare</a:t>
            </a:r>
            <a:r>
              <a:rPr sz="2400" dirty="0"/>
              <a:t> </a:t>
            </a:r>
            <a:r>
              <a:rPr sz="2400" dirty="0" err="1"/>
              <a:t>informatie</a:t>
            </a:r>
            <a:r>
              <a:rPr sz="2400" dirty="0"/>
              <a:t> </a:t>
            </a:r>
            <a:r>
              <a:rPr sz="2400" dirty="0" err="1"/>
              <a:t>stuur</a:t>
            </a:r>
            <a:r>
              <a:rPr sz="2400" dirty="0"/>
              <a:t> je op </a:t>
            </a:r>
            <a:r>
              <a:rPr sz="2400" dirty="0" err="1"/>
              <a:t>een</a:t>
            </a:r>
            <a:r>
              <a:rPr sz="2400" dirty="0"/>
              <a:t> </a:t>
            </a:r>
            <a:r>
              <a:rPr sz="2400" dirty="0" err="1"/>
              <a:t>onbetrouwbaar</a:t>
            </a:r>
            <a:r>
              <a:rPr sz="2400" dirty="0"/>
              <a:t> </a:t>
            </a:r>
            <a:r>
              <a:rPr sz="2400" dirty="0" err="1"/>
              <a:t>beeld</a:t>
            </a:r>
            <a:r>
              <a:rPr sz="2400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/>
              <a:t>Drie redenen om hier nu aandacht aan te geven</a:t>
            </a:r>
          </a:p>
        </p:txBody>
      </p:sp>
      <p:sp>
        <p:nvSpPr>
          <p:cNvPr id="3" name="Rectangle 2"/>
          <p:cNvSpPr/>
          <p:nvPr/>
        </p:nvSpPr>
        <p:spPr>
          <a:xfrm>
            <a:off x="2804160" y="1600200"/>
            <a:ext cx="6583680" cy="105156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/>
            <a:r>
              <a:rPr sz="2200" b="1" dirty="0">
                <a:solidFill>
                  <a:srgbClr val="000000"/>
                </a:solidFill>
              </a:rPr>
              <a:t>A</a:t>
            </a:r>
            <a:r>
              <a:rPr lang="nl-NL" sz="2200" b="1" dirty="0" err="1">
                <a:solidFill>
                  <a:srgbClr val="000000"/>
                </a:solidFill>
              </a:rPr>
              <a:t>I</a:t>
            </a:r>
            <a:r>
              <a:rPr lang="nl-NL" sz="2200" b="1" dirty="0" err="1">
                <a:solidFill>
                  <a:srgbClr val="00B0F0"/>
                </a:solidFill>
              </a:rPr>
              <a:t>-</a:t>
            </a:r>
            <a:r>
              <a:rPr lang="nl-NL" sz="2200" b="1" dirty="0" err="1">
                <a:solidFill>
                  <a:srgbClr val="000000"/>
                </a:solidFill>
              </a:rPr>
              <a:t>a</a:t>
            </a:r>
            <a:r>
              <a:rPr sz="2200" b="1" dirty="0" err="1">
                <a:solidFill>
                  <a:srgbClr val="000000"/>
                </a:solidFill>
              </a:rPr>
              <a:t>mbities</a:t>
            </a:r>
            <a:r>
              <a:rPr sz="2200" b="1" dirty="0">
                <a:solidFill>
                  <a:srgbClr val="000000"/>
                </a:solidFill>
              </a:rPr>
              <a:t> </a:t>
            </a:r>
            <a:r>
              <a:rPr sz="2200" b="1" dirty="0" err="1">
                <a:solidFill>
                  <a:srgbClr val="000000"/>
                </a:solidFill>
              </a:rPr>
              <a:t>waarmaken</a:t>
            </a:r>
            <a:r>
              <a:rPr sz="2200" b="1" dirty="0">
                <a:solidFill>
                  <a:srgbClr val="000000"/>
                </a:solidFill>
              </a:rPr>
              <a:t> </a:t>
            </a:r>
            <a:endParaRPr lang="nl-NL" sz="2200" b="1" dirty="0">
              <a:solidFill>
                <a:srgbClr val="000000"/>
              </a:solidFill>
            </a:endParaRPr>
          </a:p>
          <a:p>
            <a:pPr algn="ctr"/>
            <a:r>
              <a:rPr sz="2200" b="1" dirty="0" err="1">
                <a:solidFill>
                  <a:srgbClr val="000000"/>
                </a:solidFill>
              </a:rPr>
              <a:t>vraagt</a:t>
            </a:r>
            <a:r>
              <a:rPr sz="2200" b="1" dirty="0">
                <a:solidFill>
                  <a:srgbClr val="000000"/>
                </a:solidFill>
              </a:rPr>
              <a:t> </a:t>
            </a:r>
            <a:r>
              <a:rPr sz="2200" b="1" dirty="0" err="1">
                <a:solidFill>
                  <a:srgbClr val="000000"/>
                </a:solidFill>
              </a:rPr>
              <a:t>informatie</a:t>
            </a:r>
            <a:r>
              <a:rPr sz="2200" b="1" dirty="0">
                <a:solidFill>
                  <a:srgbClr val="000000"/>
                </a:solidFill>
              </a:rPr>
              <a:t> die op </a:t>
            </a:r>
            <a:r>
              <a:rPr sz="2200" b="1" dirty="0" err="1">
                <a:solidFill>
                  <a:srgbClr val="000000"/>
                </a:solidFill>
              </a:rPr>
              <a:t>orde</a:t>
            </a:r>
            <a:r>
              <a:rPr sz="2200" b="1" dirty="0">
                <a:solidFill>
                  <a:srgbClr val="000000"/>
                </a:solidFill>
              </a:rPr>
              <a:t> is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0" y="2651760"/>
            <a:ext cx="0" cy="4572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701040" y="3566160"/>
            <a:ext cx="3383280" cy="173736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/>
            <a:r>
              <a:rPr sz="2000" b="0">
                <a:solidFill>
                  <a:srgbClr val="000000"/>
                </a:solidFill>
              </a:rPr>
              <a:t>1. Informatie op orde laat het werk soepeler lopen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392680" y="3108960"/>
            <a:ext cx="0" cy="4572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404360" y="3566160"/>
            <a:ext cx="3383280" cy="173736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/>
            <a:r>
              <a:rPr sz="2000" b="0" dirty="0">
                <a:solidFill>
                  <a:srgbClr val="000000"/>
                </a:solidFill>
              </a:rPr>
              <a:t>2. </a:t>
            </a:r>
            <a:r>
              <a:rPr sz="2000" b="0" dirty="0" err="1">
                <a:solidFill>
                  <a:srgbClr val="000000"/>
                </a:solidFill>
              </a:rPr>
              <a:t>Sturen</a:t>
            </a:r>
            <a:r>
              <a:rPr sz="2000" b="0" dirty="0">
                <a:solidFill>
                  <a:srgbClr val="000000"/>
                </a:solidFill>
              </a:rPr>
              <a:t> </a:t>
            </a:r>
            <a:r>
              <a:rPr sz="2000" b="0" dirty="0" err="1">
                <a:solidFill>
                  <a:srgbClr val="000000"/>
                </a:solidFill>
              </a:rPr>
              <a:t>en</a:t>
            </a:r>
            <a:r>
              <a:rPr sz="2000" b="0" dirty="0">
                <a:solidFill>
                  <a:srgbClr val="000000"/>
                </a:solidFill>
              </a:rPr>
              <a:t> </a:t>
            </a:r>
            <a:r>
              <a:rPr sz="2000" b="0" dirty="0" err="1">
                <a:solidFill>
                  <a:srgbClr val="000000"/>
                </a:solidFill>
              </a:rPr>
              <a:t>besluiten</a:t>
            </a:r>
            <a:r>
              <a:rPr sz="2000" b="0" dirty="0">
                <a:solidFill>
                  <a:srgbClr val="000000"/>
                </a:solidFill>
              </a:rPr>
              <a:t> </a:t>
            </a:r>
            <a:r>
              <a:rPr sz="2000" b="0" dirty="0" err="1">
                <a:solidFill>
                  <a:srgbClr val="000000"/>
                </a:solidFill>
              </a:rPr>
              <a:t>kan</a:t>
            </a:r>
            <a:r>
              <a:rPr sz="2000" b="0" dirty="0">
                <a:solidFill>
                  <a:srgbClr val="000000"/>
                </a:solidFill>
              </a:rPr>
              <a:t> </a:t>
            </a:r>
            <a:r>
              <a:rPr sz="2000" b="0" dirty="0" err="1">
                <a:solidFill>
                  <a:srgbClr val="000000"/>
                </a:solidFill>
              </a:rPr>
              <a:t>alleen</a:t>
            </a:r>
            <a:r>
              <a:rPr sz="2000" b="0" dirty="0">
                <a:solidFill>
                  <a:srgbClr val="000000"/>
                </a:solidFill>
              </a:rPr>
              <a:t> op </a:t>
            </a:r>
            <a:r>
              <a:rPr sz="2000" b="0" dirty="0" err="1">
                <a:solidFill>
                  <a:srgbClr val="000000"/>
                </a:solidFill>
              </a:rPr>
              <a:t>een</a:t>
            </a:r>
            <a:r>
              <a:rPr sz="2000" b="0" dirty="0">
                <a:solidFill>
                  <a:srgbClr val="000000"/>
                </a:solidFill>
              </a:rPr>
              <a:t> </a:t>
            </a:r>
            <a:r>
              <a:rPr sz="2000" b="0" dirty="0" err="1">
                <a:solidFill>
                  <a:srgbClr val="000000"/>
                </a:solidFill>
              </a:rPr>
              <a:t>beeld</a:t>
            </a:r>
            <a:r>
              <a:rPr sz="2000" b="0" dirty="0">
                <a:solidFill>
                  <a:srgbClr val="000000"/>
                </a:solidFill>
              </a:rPr>
              <a:t> </a:t>
            </a:r>
            <a:r>
              <a:rPr sz="2000" b="0" dirty="0" err="1">
                <a:solidFill>
                  <a:srgbClr val="000000"/>
                </a:solidFill>
              </a:rPr>
              <a:t>dat</a:t>
            </a:r>
            <a:r>
              <a:rPr sz="2000" b="0" dirty="0">
                <a:solidFill>
                  <a:srgbClr val="000000"/>
                </a:solidFill>
              </a:rPr>
              <a:t> </a:t>
            </a:r>
            <a:r>
              <a:rPr sz="2000" b="0" dirty="0" err="1">
                <a:solidFill>
                  <a:srgbClr val="000000"/>
                </a:solidFill>
              </a:rPr>
              <a:t>klopt</a:t>
            </a:r>
            <a:endParaRPr sz="2000" b="0" dirty="0">
              <a:solidFill>
                <a:srgbClr val="000000"/>
              </a:solidFill>
            </a:endParaRPr>
          </a:p>
        </p:txBody>
      </p:sp>
      <p:cxnSp>
        <p:nvCxnSpPr>
          <p:cNvPr id="8" name="Connector 7"/>
          <p:cNvCxnSpPr/>
          <p:nvPr/>
        </p:nvCxnSpPr>
        <p:spPr>
          <a:xfrm>
            <a:off x="6096000" y="3108960"/>
            <a:ext cx="0" cy="4572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107680" y="3566160"/>
            <a:ext cx="3383280" cy="173736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/>
            <a:r>
              <a:rPr sz="2000" b="0" dirty="0">
                <a:solidFill>
                  <a:srgbClr val="000000"/>
                </a:solidFill>
              </a:rPr>
              <a:t>3. </a:t>
            </a:r>
            <a:r>
              <a:rPr sz="2000" b="0" dirty="0" err="1">
                <a:solidFill>
                  <a:srgbClr val="000000"/>
                </a:solidFill>
              </a:rPr>
              <a:t>Achteraf</a:t>
            </a:r>
            <a:r>
              <a:rPr sz="2000" b="0" dirty="0">
                <a:solidFill>
                  <a:srgbClr val="000000"/>
                </a:solidFill>
              </a:rPr>
              <a:t> op </a:t>
            </a:r>
            <a:r>
              <a:rPr sz="2000" b="0" dirty="0" err="1">
                <a:solidFill>
                  <a:srgbClr val="000000"/>
                </a:solidFill>
              </a:rPr>
              <a:t>orde</a:t>
            </a:r>
            <a:r>
              <a:rPr sz="2000" b="0" dirty="0">
                <a:solidFill>
                  <a:srgbClr val="000000"/>
                </a:solidFill>
              </a:rPr>
              <a:t> </a:t>
            </a:r>
            <a:r>
              <a:rPr sz="2000" b="0" dirty="0" err="1">
                <a:solidFill>
                  <a:srgbClr val="000000"/>
                </a:solidFill>
              </a:rPr>
              <a:t>brengen</a:t>
            </a:r>
            <a:r>
              <a:rPr sz="2000" b="0" dirty="0">
                <a:solidFill>
                  <a:srgbClr val="000000"/>
                </a:solidFill>
              </a:rPr>
              <a:t> </a:t>
            </a:r>
            <a:r>
              <a:rPr sz="2000" b="0" dirty="0" err="1">
                <a:solidFill>
                  <a:srgbClr val="000000"/>
                </a:solidFill>
              </a:rPr>
              <a:t>kost</a:t>
            </a:r>
            <a:r>
              <a:rPr sz="2000" b="0" dirty="0">
                <a:solidFill>
                  <a:srgbClr val="000000"/>
                </a:solidFill>
              </a:rPr>
              <a:t> </a:t>
            </a:r>
            <a:r>
              <a:rPr sz="2000" b="0" dirty="0" err="1">
                <a:solidFill>
                  <a:srgbClr val="000000"/>
                </a:solidFill>
              </a:rPr>
              <a:t>een</a:t>
            </a:r>
            <a:r>
              <a:rPr sz="2000" b="0" dirty="0">
                <a:solidFill>
                  <a:srgbClr val="000000"/>
                </a:solidFill>
              </a:rPr>
              <a:t> </a:t>
            </a:r>
            <a:r>
              <a:rPr sz="2000" b="0" dirty="0" err="1">
                <a:solidFill>
                  <a:srgbClr val="000000"/>
                </a:solidFill>
              </a:rPr>
              <a:t>veelvoud</a:t>
            </a:r>
            <a:endParaRPr sz="2000" b="0" dirty="0">
              <a:solidFill>
                <a:srgbClr val="000000"/>
              </a:solidFill>
            </a:endParaRPr>
          </a:p>
        </p:txBody>
      </p:sp>
      <p:cxnSp>
        <p:nvCxnSpPr>
          <p:cNvPr id="10" name="Connector 9"/>
          <p:cNvCxnSpPr/>
          <p:nvPr/>
        </p:nvCxnSpPr>
        <p:spPr>
          <a:xfrm>
            <a:off x="9799320" y="3108960"/>
            <a:ext cx="0" cy="4572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392680" y="3108960"/>
            <a:ext cx="7406640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01040" y="5532120"/>
            <a:ext cx="10789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i="1"/>
              <a:t>Onderbouwing per reden volgt op de volgende slides. Details op verzoek.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/>
              <a:t>1. Informatie op orde laat het werk soepeler lopen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sz="2400" dirty="0"/>
              <a:t>Minder </a:t>
            </a:r>
            <a:r>
              <a:rPr sz="2400" dirty="0" err="1"/>
              <a:t>herstel</a:t>
            </a:r>
            <a:r>
              <a:rPr sz="2400" dirty="0"/>
              <a:t>.</a:t>
            </a:r>
          </a:p>
          <a:p>
            <a:pPr>
              <a:spcAft>
                <a:spcPts val="1000"/>
              </a:spcAft>
            </a:pPr>
            <a:r>
              <a:rPr sz="2400" dirty="0"/>
              <a:t>Minder </a:t>
            </a:r>
            <a:r>
              <a:rPr sz="2400" dirty="0" err="1"/>
              <a:t>dubbel</a:t>
            </a:r>
            <a:r>
              <a:rPr sz="2400" dirty="0"/>
              <a:t> </a:t>
            </a:r>
            <a:r>
              <a:rPr sz="2400" dirty="0" err="1"/>
              <a:t>werk</a:t>
            </a:r>
            <a:r>
              <a:rPr sz="2400" dirty="0"/>
              <a:t>.</a:t>
            </a:r>
          </a:p>
          <a:p>
            <a:pPr>
              <a:spcAft>
                <a:spcPts val="1000"/>
              </a:spcAft>
            </a:pPr>
            <a:r>
              <a:rPr sz="2400" dirty="0"/>
              <a:t>Sneller de </a:t>
            </a:r>
            <a:r>
              <a:rPr sz="2400" dirty="0" err="1"/>
              <a:t>juiste</a:t>
            </a:r>
            <a:r>
              <a:rPr sz="2400" dirty="0"/>
              <a:t> </a:t>
            </a:r>
            <a:r>
              <a:rPr sz="2400" dirty="0" err="1"/>
              <a:t>informatie</a:t>
            </a:r>
            <a:r>
              <a:rPr sz="2400" dirty="0"/>
              <a:t> op de </a:t>
            </a:r>
            <a:r>
              <a:rPr sz="2400" dirty="0" err="1"/>
              <a:t>juiste</a:t>
            </a:r>
            <a:r>
              <a:rPr sz="2400" dirty="0"/>
              <a:t> </a:t>
            </a:r>
            <a:r>
              <a:rPr sz="2400" dirty="0" err="1"/>
              <a:t>plek</a:t>
            </a:r>
            <a:r>
              <a:rPr sz="24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/>
              <a:t>2. Sturen en besluiten kan alleen op een beeld dat klopt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sz="2400" dirty="0" err="1"/>
              <a:t>Klopt</a:t>
            </a:r>
            <a:r>
              <a:rPr sz="2400" dirty="0"/>
              <a:t> het </a:t>
            </a:r>
            <a:r>
              <a:rPr sz="2400" dirty="0" err="1"/>
              <a:t>beeld</a:t>
            </a:r>
            <a:r>
              <a:rPr sz="2400" dirty="0"/>
              <a:t> </a:t>
            </a:r>
            <a:r>
              <a:rPr sz="2400" dirty="0" err="1"/>
              <a:t>waarop</a:t>
            </a:r>
            <a:r>
              <a:rPr sz="2400" dirty="0"/>
              <a:t> je </a:t>
            </a:r>
            <a:r>
              <a:rPr sz="2400" dirty="0" err="1"/>
              <a:t>stuurt</a:t>
            </a:r>
            <a:r>
              <a:rPr sz="2400" dirty="0"/>
              <a:t>?</a:t>
            </a:r>
          </a:p>
          <a:p>
            <a:pPr>
              <a:spcAft>
                <a:spcPts val="1000"/>
              </a:spcAft>
            </a:pPr>
            <a:r>
              <a:rPr sz="2400" dirty="0" err="1"/>
              <a:t>Klopt</a:t>
            </a:r>
            <a:r>
              <a:rPr sz="2400" dirty="0"/>
              <a:t> de </a:t>
            </a:r>
            <a:r>
              <a:rPr sz="2400" dirty="0" err="1"/>
              <a:t>informatie</a:t>
            </a:r>
            <a:r>
              <a:rPr sz="2400" dirty="0"/>
              <a:t> in het </a:t>
            </a:r>
            <a:r>
              <a:rPr sz="2400" dirty="0" err="1"/>
              <a:t>primaire</a:t>
            </a:r>
            <a:r>
              <a:rPr sz="2400" dirty="0"/>
              <a:t> </a:t>
            </a:r>
            <a:r>
              <a:rPr sz="2400" dirty="0" err="1"/>
              <a:t>proces</a:t>
            </a:r>
            <a:r>
              <a:rPr sz="2400" dirty="0"/>
              <a:t> </a:t>
            </a:r>
            <a:r>
              <a:rPr sz="2400" dirty="0" err="1"/>
              <a:t>waarop</a:t>
            </a:r>
            <a:r>
              <a:rPr sz="2400" dirty="0"/>
              <a:t> </a:t>
            </a:r>
            <a:r>
              <a:rPr sz="2400" dirty="0" err="1"/>
              <a:t>besluiten</a:t>
            </a:r>
            <a:r>
              <a:rPr sz="2400" dirty="0"/>
              <a:t> </a:t>
            </a:r>
            <a:r>
              <a:rPr sz="2400" dirty="0" err="1"/>
              <a:t>rusten</a:t>
            </a:r>
            <a:r>
              <a:rPr sz="2400" dirty="0"/>
              <a:t>?</a:t>
            </a:r>
          </a:p>
          <a:p>
            <a:pPr>
              <a:spcAft>
                <a:spcPts val="1000"/>
              </a:spcAft>
            </a:pPr>
            <a:r>
              <a:rPr sz="2400" dirty="0" err="1"/>
              <a:t>Datagedreven</a:t>
            </a:r>
            <a:r>
              <a:rPr sz="2400" dirty="0"/>
              <a:t> </a:t>
            </a:r>
            <a:r>
              <a:rPr sz="2400" dirty="0" err="1"/>
              <a:t>werken</a:t>
            </a:r>
            <a:r>
              <a:rPr sz="2400" dirty="0"/>
              <a:t> </a:t>
            </a:r>
            <a:r>
              <a:rPr sz="2400" dirty="0" err="1"/>
              <a:t>en</a:t>
            </a:r>
            <a:r>
              <a:rPr sz="2400" dirty="0"/>
              <a:t> AI </a:t>
            </a:r>
            <a:r>
              <a:rPr sz="2400" dirty="0" err="1"/>
              <a:t>zijn</a:t>
            </a:r>
            <a:r>
              <a:rPr sz="2400" dirty="0"/>
              <a:t> </a:t>
            </a:r>
            <a:r>
              <a:rPr sz="2400" dirty="0" err="1"/>
              <a:t>onbruikbaar</a:t>
            </a:r>
            <a:r>
              <a:rPr sz="2400" dirty="0"/>
              <a:t> op </a:t>
            </a:r>
            <a:r>
              <a:rPr sz="2400" dirty="0" err="1"/>
              <a:t>onbetrouwbare</a:t>
            </a:r>
            <a:r>
              <a:rPr sz="2400" dirty="0"/>
              <a:t> data.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/>
              <a:t>3. Achteraf op orde brengen kost een veelvoud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sz="2400" dirty="0" err="1"/>
              <a:t>Informatie</a:t>
            </a:r>
            <a:r>
              <a:rPr sz="2400" dirty="0"/>
              <a:t> die </a:t>
            </a:r>
            <a:r>
              <a:rPr sz="2400" dirty="0" err="1"/>
              <a:t>niet</a:t>
            </a:r>
            <a:r>
              <a:rPr sz="2400" dirty="0"/>
              <a:t> op </a:t>
            </a:r>
            <a:r>
              <a:rPr sz="2400" dirty="0" err="1"/>
              <a:t>orde</a:t>
            </a:r>
            <a:r>
              <a:rPr sz="2400" dirty="0"/>
              <a:t> is, </a:t>
            </a:r>
            <a:r>
              <a:rPr sz="2400" dirty="0" err="1"/>
              <a:t>valt</a:t>
            </a:r>
            <a:r>
              <a:rPr sz="2400" dirty="0"/>
              <a:t> </a:t>
            </a:r>
            <a:r>
              <a:rPr sz="2400" dirty="0" err="1"/>
              <a:t>lange</a:t>
            </a:r>
            <a:r>
              <a:rPr sz="2400" dirty="0"/>
              <a:t> </a:t>
            </a:r>
            <a:r>
              <a:rPr sz="2400" dirty="0" err="1"/>
              <a:t>tijd</a:t>
            </a:r>
            <a:r>
              <a:rPr sz="2400" dirty="0"/>
              <a:t> </a:t>
            </a:r>
            <a:r>
              <a:rPr sz="2400" dirty="0" err="1"/>
              <a:t>niet</a:t>
            </a:r>
            <a:r>
              <a:rPr sz="2400" dirty="0"/>
              <a:t> op.</a:t>
            </a:r>
          </a:p>
          <a:p>
            <a:pPr>
              <a:spcAft>
                <a:spcPts val="1000"/>
              </a:spcAft>
            </a:pPr>
            <a:r>
              <a:rPr sz="2400" dirty="0"/>
              <a:t>Het </a:t>
            </a:r>
            <a:r>
              <a:rPr sz="2400" dirty="0" err="1"/>
              <a:t>wordt</a:t>
            </a:r>
            <a:r>
              <a:rPr sz="2400" dirty="0"/>
              <a:t> </a:t>
            </a:r>
            <a:r>
              <a:rPr sz="2400" dirty="0" err="1"/>
              <a:t>zichtbaar</a:t>
            </a:r>
            <a:r>
              <a:rPr sz="2400" dirty="0"/>
              <a:t> </a:t>
            </a:r>
            <a:r>
              <a:rPr sz="2400" dirty="0" err="1"/>
              <a:t>als</a:t>
            </a:r>
            <a:r>
              <a:rPr sz="2400" dirty="0"/>
              <a:t> het </a:t>
            </a:r>
            <a:r>
              <a:rPr sz="2400" dirty="0" err="1"/>
              <a:t>telt</a:t>
            </a:r>
            <a:r>
              <a:rPr sz="2400" dirty="0"/>
              <a:t>: </a:t>
            </a:r>
            <a:r>
              <a:rPr sz="2400" dirty="0" err="1"/>
              <a:t>bij</a:t>
            </a:r>
            <a:r>
              <a:rPr sz="2400" dirty="0"/>
              <a:t> </a:t>
            </a:r>
            <a:r>
              <a:rPr sz="2400" dirty="0" err="1"/>
              <a:t>een</a:t>
            </a:r>
            <a:r>
              <a:rPr sz="2400" dirty="0"/>
              <a:t> Woo-</a:t>
            </a:r>
            <a:r>
              <a:rPr sz="2400" dirty="0" err="1"/>
              <a:t>verzoek</a:t>
            </a:r>
            <a:r>
              <a:rPr sz="2400" dirty="0"/>
              <a:t>, </a:t>
            </a:r>
            <a:r>
              <a:rPr sz="2400" dirty="0" err="1"/>
              <a:t>een</a:t>
            </a:r>
            <a:r>
              <a:rPr sz="2400" dirty="0"/>
              <a:t> </a:t>
            </a:r>
            <a:r>
              <a:rPr sz="2400" dirty="0" err="1"/>
              <a:t>controle</a:t>
            </a:r>
            <a:r>
              <a:rPr sz="2400" dirty="0"/>
              <a:t> of </a:t>
            </a:r>
            <a:r>
              <a:rPr sz="2400" dirty="0" err="1"/>
              <a:t>verantwoording</a:t>
            </a:r>
            <a:r>
              <a:rPr sz="2400" dirty="0"/>
              <a:t> </a:t>
            </a:r>
            <a:r>
              <a:rPr sz="2400" dirty="0" err="1"/>
              <a:t>aan</a:t>
            </a:r>
            <a:r>
              <a:rPr sz="2400" dirty="0"/>
              <a:t> </a:t>
            </a:r>
            <a:r>
              <a:rPr sz="2400" dirty="0" err="1"/>
              <a:t>politiek</a:t>
            </a:r>
            <a:r>
              <a:rPr sz="2400" dirty="0"/>
              <a:t> of </a:t>
            </a:r>
            <a:r>
              <a:rPr sz="2400" dirty="0" err="1"/>
              <a:t>toezicht</a:t>
            </a:r>
            <a:r>
              <a:rPr sz="2400" dirty="0"/>
              <a:t>.</a:t>
            </a:r>
          </a:p>
          <a:p>
            <a:pPr>
              <a:spcAft>
                <a:spcPts val="1000"/>
              </a:spcAft>
            </a:pPr>
            <a:r>
              <a:rPr sz="2400" dirty="0"/>
              <a:t>Dan is er </a:t>
            </a:r>
            <a:r>
              <a:rPr sz="2400" dirty="0" err="1"/>
              <a:t>geen</a:t>
            </a:r>
            <a:r>
              <a:rPr sz="2400" dirty="0"/>
              <a:t> </a:t>
            </a:r>
            <a:r>
              <a:rPr sz="2400" dirty="0" err="1"/>
              <a:t>tijd</a:t>
            </a:r>
            <a:r>
              <a:rPr sz="2400" dirty="0"/>
              <a:t> </a:t>
            </a:r>
            <a:r>
              <a:rPr sz="2400" dirty="0" err="1"/>
              <a:t>meer</a:t>
            </a:r>
            <a:r>
              <a:rPr sz="2400" dirty="0"/>
              <a:t> om het </a:t>
            </a:r>
            <a:r>
              <a:rPr sz="2400" dirty="0" err="1"/>
              <a:t>alsnog</a:t>
            </a:r>
            <a:r>
              <a:rPr sz="2400" dirty="0"/>
              <a:t> in </a:t>
            </a:r>
            <a:r>
              <a:rPr sz="2400" dirty="0" err="1"/>
              <a:t>te</a:t>
            </a:r>
            <a:r>
              <a:rPr sz="2400" dirty="0"/>
              <a:t> </a:t>
            </a:r>
            <a:r>
              <a:rPr sz="2400" dirty="0" err="1"/>
              <a:t>richten</a:t>
            </a:r>
            <a:r>
              <a:rPr sz="2400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A6F28-BF73-C680-31A8-4EAB7F335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A6217-0CC4-0D61-9F8E-506E1B1F2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/>
              <a:t>Informatie op orde levert op drie manieren waarde</a:t>
            </a:r>
          </a:p>
        </p:txBody>
      </p:sp>
      <p:pic>
        <p:nvPicPr>
          <p:cNvPr id="16" name="Tijdelijke aanduiding voor inhoud 5" descr="Afbeelding met tekst, schermopname, diagram, lijn">
            <a:extLst>
              <a:ext uri="{FF2B5EF4-FFF2-40B4-BE49-F238E27FC236}">
                <a16:creationId xmlns:a16="http://schemas.microsoft.com/office/drawing/2014/main" id="{55A92588-E864-F3D8-40FC-AAEFE4B4FB38}"/>
              </a:ext>
            </a:extLst>
          </p:cNvPr>
          <p:cNvPicPr>
            <a:picLocks noGrp="1"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267301" y="1168251"/>
            <a:ext cx="7657399" cy="541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al 16">
            <a:extLst>
              <a:ext uri="{FF2B5EF4-FFF2-40B4-BE49-F238E27FC236}">
                <a16:creationId xmlns:a16="http://schemas.microsoft.com/office/drawing/2014/main" id="{46C86C73-F501-9D67-39A3-8D07F656D196}"/>
              </a:ext>
            </a:extLst>
          </p:cNvPr>
          <p:cNvSpPr/>
          <p:nvPr/>
        </p:nvSpPr>
        <p:spPr>
          <a:xfrm>
            <a:off x="7399421" y="3875806"/>
            <a:ext cx="2875547" cy="2791326"/>
          </a:xfrm>
          <a:prstGeom prst="ellipse">
            <a:avLst/>
          </a:prstGeom>
          <a:noFill/>
          <a:ln w="889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5730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/>
              <a:t>Hoe nu verder: samen verkennen waar informatie op orde het meeste oplevert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sz="2400" dirty="0"/>
              <a:t>In welk </a:t>
            </a:r>
            <a:r>
              <a:rPr sz="2400" dirty="0" err="1"/>
              <a:t>onderdeel</a:t>
            </a:r>
            <a:r>
              <a:rPr lang="nl-NL" sz="2400" dirty="0"/>
              <a:t> van de organisatie </a:t>
            </a:r>
            <a:r>
              <a:rPr sz="2400" dirty="0" err="1"/>
              <a:t>levert</a:t>
            </a:r>
            <a:r>
              <a:rPr sz="2400" dirty="0"/>
              <a:t> </a:t>
            </a:r>
            <a:r>
              <a:rPr sz="2400" dirty="0" err="1"/>
              <a:t>informatie</a:t>
            </a:r>
            <a:r>
              <a:rPr sz="2400" dirty="0"/>
              <a:t> op </a:t>
            </a:r>
            <a:r>
              <a:rPr sz="2400" dirty="0" err="1"/>
              <a:t>orde</a:t>
            </a:r>
            <a:r>
              <a:rPr sz="2400" dirty="0"/>
              <a:t> het </a:t>
            </a:r>
            <a:r>
              <a:rPr sz="2400" dirty="0" err="1"/>
              <a:t>meeste</a:t>
            </a:r>
            <a:r>
              <a:rPr sz="2400" dirty="0"/>
              <a:t> op?</a:t>
            </a:r>
          </a:p>
          <a:p>
            <a:pPr>
              <a:spcAft>
                <a:spcPts val="1000"/>
              </a:spcAft>
            </a:pPr>
            <a:r>
              <a:rPr sz="2400" dirty="0" err="1"/>
              <a:t>Voorstel</a:t>
            </a:r>
            <a:r>
              <a:rPr sz="2400" dirty="0"/>
              <a:t>: over twee </a:t>
            </a:r>
            <a:r>
              <a:rPr sz="2400" dirty="0" err="1"/>
              <a:t>weken</a:t>
            </a:r>
            <a:r>
              <a:rPr sz="2400" dirty="0"/>
              <a:t> </a:t>
            </a:r>
            <a:r>
              <a:rPr sz="2400" dirty="0" err="1"/>
              <a:t>een</a:t>
            </a:r>
            <a:r>
              <a:rPr sz="2400" dirty="0"/>
              <a:t> </a:t>
            </a:r>
            <a:r>
              <a:rPr sz="2400" dirty="0" err="1"/>
              <a:t>vervolggesprek</a:t>
            </a:r>
            <a:r>
              <a:rPr sz="2400" dirty="0"/>
              <a:t> met </a:t>
            </a:r>
            <a:r>
              <a:rPr sz="2400" dirty="0" err="1"/>
              <a:t>één</a:t>
            </a:r>
            <a:r>
              <a:rPr sz="2400" dirty="0"/>
              <a:t> </a:t>
            </a:r>
            <a:r>
              <a:rPr lang="nl-NL" sz="2400" dirty="0"/>
              <a:t>onderdeel</a:t>
            </a:r>
            <a:r>
              <a:rPr lang="nl-NL" sz="2400" dirty="0">
                <a:solidFill>
                  <a:srgbClr val="00B0F0"/>
                </a:solidFill>
              </a:rPr>
              <a:t>.</a:t>
            </a:r>
          </a:p>
          <a:p>
            <a:pPr>
              <a:spcAft>
                <a:spcPts val="1000"/>
              </a:spcAft>
            </a:pPr>
            <a:r>
              <a:rPr sz="2400" dirty="0"/>
              <a:t>Ik </a:t>
            </a:r>
            <a:r>
              <a:rPr sz="2400" dirty="0" err="1"/>
              <a:t>bereid</a:t>
            </a:r>
            <a:r>
              <a:rPr sz="2400" dirty="0"/>
              <a:t> </a:t>
            </a:r>
            <a:r>
              <a:rPr sz="2400" dirty="0" err="1"/>
              <a:t>dat</a:t>
            </a:r>
            <a:r>
              <a:rPr sz="2400" dirty="0"/>
              <a:t> </a:t>
            </a:r>
            <a:r>
              <a:rPr sz="2400" dirty="0" err="1"/>
              <a:t>voor</a:t>
            </a:r>
            <a:r>
              <a:rPr sz="2400" dirty="0"/>
              <a:t> met de </a:t>
            </a:r>
            <a:r>
              <a:rPr sz="2400" dirty="0" err="1"/>
              <a:t>proceseigenaar</a:t>
            </a:r>
            <a:r>
              <a:rPr sz="2400" dirty="0"/>
              <a:t> </a:t>
            </a:r>
            <a:r>
              <a:rPr sz="2400" dirty="0" err="1"/>
              <a:t>en</a:t>
            </a:r>
            <a:r>
              <a:rPr sz="2400" dirty="0"/>
              <a:t> met </a:t>
            </a:r>
            <a:r>
              <a:rPr sz="2400" dirty="0" err="1"/>
              <a:t>informatiebeheer</a:t>
            </a:r>
            <a:r>
              <a:rPr sz="2400"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/>
              <a:t>Reserve: onderbouwing op verzoek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sz="2400" dirty="0" err="1"/>
              <a:t>Praktijkvoorbeelden</a:t>
            </a:r>
            <a:r>
              <a:rPr sz="2400" dirty="0"/>
              <a:t> </a:t>
            </a:r>
            <a:r>
              <a:rPr sz="2400" dirty="0" err="1"/>
              <a:t>en</a:t>
            </a:r>
            <a:r>
              <a:rPr sz="2400" dirty="0"/>
              <a:t> </a:t>
            </a:r>
            <a:r>
              <a:rPr sz="2400" dirty="0" err="1"/>
              <a:t>bronnen</a:t>
            </a:r>
            <a:r>
              <a:rPr sz="2400" dirty="0"/>
              <a:t>: </a:t>
            </a:r>
            <a:r>
              <a:rPr sz="2400" dirty="0" err="1"/>
              <a:t>voorbeeldzinnen</a:t>
            </a:r>
            <a:r>
              <a:rPr sz="2400" dirty="0"/>
              <a:t> </a:t>
            </a:r>
            <a:r>
              <a:rPr sz="2400" dirty="0" err="1"/>
              <a:t>voor</a:t>
            </a:r>
            <a:r>
              <a:rPr sz="2400" dirty="0"/>
              <a:t> </a:t>
            </a:r>
            <a:r>
              <a:rPr sz="2400" dirty="0" err="1"/>
              <a:t>middenmanagement</a:t>
            </a:r>
            <a:r>
              <a:rPr sz="2400" dirty="0"/>
              <a:t> </a:t>
            </a:r>
            <a:r>
              <a:rPr sz="2400" dirty="0" err="1"/>
              <a:t>onder</a:t>
            </a:r>
            <a:r>
              <a:rPr sz="2400" dirty="0"/>
              <a:t> </a:t>
            </a:r>
            <a:r>
              <a:rPr sz="2400" dirty="0" err="1"/>
              <a:t>Efficiënt</a:t>
            </a:r>
            <a:r>
              <a:rPr sz="2400" dirty="0"/>
              <a:t> </a:t>
            </a:r>
            <a:r>
              <a:rPr sz="2400" dirty="0" err="1"/>
              <a:t>en</a:t>
            </a:r>
            <a:r>
              <a:rPr sz="2400" dirty="0"/>
              <a:t> </a:t>
            </a:r>
            <a:r>
              <a:rPr sz="2400" dirty="0" err="1"/>
              <a:t>effectief</a:t>
            </a:r>
            <a:r>
              <a:rPr sz="2400" dirty="0"/>
              <a:t> </a:t>
            </a:r>
            <a:r>
              <a:rPr sz="2400" dirty="0" err="1"/>
              <a:t>werken</a:t>
            </a:r>
            <a:r>
              <a:rPr sz="2400" dirty="0"/>
              <a:t>, </a:t>
            </a:r>
            <a:r>
              <a:rPr sz="2400" dirty="0" err="1"/>
              <a:t>Risicobeheersing</a:t>
            </a:r>
            <a:r>
              <a:rPr sz="2400" dirty="0"/>
              <a:t> </a:t>
            </a:r>
            <a:r>
              <a:rPr sz="2400" dirty="0" err="1"/>
              <a:t>en</a:t>
            </a:r>
            <a:r>
              <a:rPr sz="2400" dirty="0"/>
              <a:t> </a:t>
            </a:r>
            <a:r>
              <a:rPr sz="2400" dirty="0" err="1"/>
              <a:t>Benutten</a:t>
            </a:r>
            <a:r>
              <a:rPr sz="2400" dirty="0"/>
              <a:t> van </a:t>
            </a:r>
            <a:r>
              <a:rPr sz="2400" dirty="0" err="1"/>
              <a:t>kansen</a:t>
            </a:r>
            <a:r>
              <a:rPr sz="2400" dirty="0"/>
              <a:t>.</a:t>
            </a:r>
          </a:p>
          <a:p>
            <a:pPr>
              <a:spcAft>
                <a:spcPts val="1000"/>
              </a:spcAft>
            </a:pPr>
            <a:r>
              <a:rPr sz="2400" dirty="0"/>
              <a:t>AVG, Woo, </a:t>
            </a:r>
            <a:r>
              <a:rPr sz="2400" dirty="0" err="1"/>
              <a:t>Archiefwet</a:t>
            </a:r>
            <a:r>
              <a:rPr sz="2400" dirty="0"/>
              <a:t> 2026 </a:t>
            </a:r>
            <a:r>
              <a:rPr sz="2400" dirty="0" err="1"/>
              <a:t>en</a:t>
            </a:r>
            <a:r>
              <a:rPr sz="2400" dirty="0"/>
              <a:t> BIO/NIS2 </a:t>
            </a:r>
            <a:r>
              <a:rPr sz="2400" dirty="0" err="1"/>
              <a:t>stellen</a:t>
            </a:r>
            <a:r>
              <a:rPr sz="2400" dirty="0"/>
              <a:t> </a:t>
            </a:r>
            <a:r>
              <a:rPr sz="2400" dirty="0" err="1"/>
              <a:t>deels</a:t>
            </a:r>
            <a:r>
              <a:rPr sz="2400" dirty="0"/>
              <a:t> </a:t>
            </a:r>
            <a:r>
              <a:rPr sz="2400" dirty="0" err="1"/>
              <a:t>overlappende</a:t>
            </a:r>
            <a:r>
              <a:rPr sz="2400" dirty="0"/>
              <a:t> </a:t>
            </a:r>
            <a:r>
              <a:rPr sz="2400" dirty="0" err="1"/>
              <a:t>eisen</a:t>
            </a:r>
            <a:r>
              <a:rPr sz="2400" dirty="0"/>
              <a:t> </a:t>
            </a:r>
            <a:r>
              <a:rPr sz="2400" dirty="0" err="1"/>
              <a:t>aan</a:t>
            </a:r>
            <a:r>
              <a:rPr sz="2400" dirty="0"/>
              <a:t> </a:t>
            </a:r>
            <a:r>
              <a:rPr sz="2400" dirty="0" err="1"/>
              <a:t>dezelfde</a:t>
            </a:r>
            <a:r>
              <a:rPr sz="2400" dirty="0"/>
              <a:t> </a:t>
            </a:r>
            <a:r>
              <a:rPr sz="2400" dirty="0" err="1"/>
              <a:t>informatie</a:t>
            </a:r>
            <a:r>
              <a:rPr sz="2400" dirty="0"/>
              <a:t>.</a:t>
            </a:r>
          </a:p>
          <a:p>
            <a:pPr>
              <a:spcAft>
                <a:spcPts val="1000"/>
              </a:spcAft>
            </a:pPr>
            <a:r>
              <a:rPr sz="2400" dirty="0"/>
              <a:t>DUTO </a:t>
            </a:r>
            <a:r>
              <a:rPr sz="2400" dirty="0" err="1"/>
              <a:t>levert</a:t>
            </a:r>
            <a:r>
              <a:rPr sz="2400" dirty="0"/>
              <a:t> het </a:t>
            </a:r>
            <a:r>
              <a:rPr sz="2400" dirty="0" err="1"/>
              <a:t>ontwerpkader</a:t>
            </a:r>
            <a:r>
              <a:rPr sz="2400" dirty="0"/>
              <a:t> </a:t>
            </a:r>
            <a:r>
              <a:rPr sz="2400" dirty="0" err="1"/>
              <a:t>waarmee</a:t>
            </a:r>
            <a:r>
              <a:rPr sz="2400" dirty="0"/>
              <a:t> je die </a:t>
            </a:r>
            <a:r>
              <a:rPr sz="2400" dirty="0" err="1"/>
              <a:t>informatie</a:t>
            </a:r>
            <a:r>
              <a:rPr sz="2400" dirty="0"/>
              <a:t> </a:t>
            </a:r>
            <a:r>
              <a:rPr lang="nl-NL" sz="2400" dirty="0"/>
              <a:t>in </a:t>
            </a:r>
            <a:r>
              <a:rPr sz="2400" dirty="0" err="1"/>
              <a:t>één</a:t>
            </a:r>
            <a:r>
              <a:rPr sz="2400" dirty="0"/>
              <a:t> </a:t>
            </a:r>
            <a:r>
              <a:rPr sz="2400" dirty="0" err="1"/>
              <a:t>keer</a:t>
            </a:r>
            <a:r>
              <a:rPr sz="2400" dirty="0"/>
              <a:t> </a:t>
            </a:r>
            <a:r>
              <a:rPr sz="2400" dirty="0" err="1"/>
              <a:t>goed</a:t>
            </a:r>
            <a:r>
              <a:rPr sz="2400" dirty="0"/>
              <a:t> </a:t>
            </a:r>
            <a:r>
              <a:rPr sz="2400" dirty="0" err="1"/>
              <a:t>inricht</a:t>
            </a:r>
            <a:r>
              <a:rPr sz="2400"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1360</Words>
  <Application>Microsoft Office PowerPoint</Application>
  <PresentationFormat>Breedbeeld</PresentationFormat>
  <Paragraphs>116</Paragraphs>
  <Slides>11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Dit voorbeeld voor hoger management is gemaakt met het presentatiesjabloon. </vt:lpstr>
      <vt:lpstr>Voorbereiding met de vijf bouwstenen uit de werkwijzer:</vt:lpstr>
      <vt:lpstr>Datagedreven werken en AI waarmaken  met duurzaam toegankelijke informatie</vt:lpstr>
      <vt:lpstr>Datagedreven werken, AI en ketensamenwerking  lukken alleen als de onderliggende informatie op orde is</vt:lpstr>
      <vt:lpstr>Drie redenen om hier nu aandacht aan te geven</vt:lpstr>
      <vt:lpstr>1. Informatie op orde laat het werk soepeler lopen</vt:lpstr>
      <vt:lpstr>2. Sturen en besluiten kan alleen op een beeld dat klopt</vt:lpstr>
      <vt:lpstr>3. Achteraf op orde brengen kost een veelvoud</vt:lpstr>
      <vt:lpstr>Informatie op orde levert op drie manieren waarde</vt:lpstr>
      <vt:lpstr>Hoe nu verder: samen verkennen waar informatie op orde het meeste oplevert</vt:lpstr>
      <vt:lpstr>Reserve: onderbouwing op verzoek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Hoekstra, Elly</dc:creator>
  <cp:keywords/>
  <cp:lastModifiedBy>Hoekstra, Elly</cp:lastModifiedBy>
  <cp:revision>21</cp:revision>
  <dcterms:created xsi:type="dcterms:W3CDTF">2013-01-27T09:14:16Z</dcterms:created>
  <dcterms:modified xsi:type="dcterms:W3CDTF">2026-10-19T12:07:04Z</dcterms:modified>
  <cp:category/>
</cp:coreProperties>
</file>