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D5140B-945E-7ABB-F802-F5C7DD948C02}" name="Dik, Marjan" initials="MD" userId="S::marjan.dik@nationaalarchief.nl::fdc3203f-79ba-4ba6-853e-143a6640add7" providerId="AD"/>
  <p188:author id="{4B14CF55-9616-BA60-58C7-2F6060C3F57F}" name="Slob, Jasper" initials="JS" userId="S::jasper.slob@nationaalarchief.nl::55714a75-a70a-44b4-bad7-a375702822fc" providerId="AD"/>
  <p188:author id="{5B198168-B5E2-0B04-F918-3E845CCF4F76}" name="Hoekstra, Elly" initials="EH" userId="S::elly.hoekstra@nationaalarchief.nl::d10dbd89-90b5-4e14-af2f-f61b95e3b6d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99" autoAdjust="0"/>
  </p:normalViewPr>
  <p:slideViewPr>
    <p:cSldViewPr snapToGrid="0" snapToObjects="1">
      <p:cViewPr varScale="1">
        <p:scale>
          <a:sx n="48" d="100"/>
          <a:sy n="48" d="100"/>
        </p:scale>
        <p:origin x="1340" y="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9639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UITLEG</a:t>
            </a:r>
          </a:p>
          <a:p>
            <a:endParaRPr lang="nl-NL" b="1" dirty="0"/>
          </a:p>
          <a:p>
            <a:r>
              <a:rPr lang="nl-NL" b="0" dirty="0"/>
              <a:t>Geen.</a:t>
            </a:r>
            <a:endParaRPr b="0"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UITLEG</a:t>
            </a:r>
          </a:p>
          <a:p>
            <a:endParaRPr lang="nl-NL" dirty="0"/>
          </a:p>
          <a:p>
            <a:r>
              <a:rPr lang="nl-NL" dirty="0"/>
              <a:t>Deze slide toont welke keuzes de informatieprofessional heeft gemaakt bij het voorbereiden van dit gesprek. Het zijn de resultaten van het doorlopen van de vijf bouwstenen uit de werkwijzer. De nummers verwijzen naar de bouwstenen en hoofdstukken in de werkwijzer.</a:t>
            </a:r>
          </a:p>
          <a:p>
            <a:endParaRPr lang="nl-NL" dirty="0"/>
          </a:p>
          <a:p>
            <a:r>
              <a:rPr lang="nl-NL" b="1" dirty="0"/>
              <a:t>Ad 1. </a:t>
            </a:r>
            <a:r>
              <a:rPr lang="nl-NL" dirty="0"/>
              <a:t>Analyse van de gesprekspartner (werkwijzer bouwsteen 1): wat vindt dit afdelingshoofd belangrijk? Hier: doorlooptijden, werkdruk en de tijd die </a:t>
            </a:r>
            <a:r>
              <a:rPr lang="nl-NL" dirty="0" err="1"/>
              <a:t>Woo</a:t>
            </a:r>
            <a:r>
              <a:rPr lang="nl-NL" dirty="0"/>
              <a:t>-verzoeken kosten.</a:t>
            </a:r>
          </a:p>
          <a:p>
            <a:r>
              <a:rPr lang="nl-NL" b="1" dirty="0"/>
              <a:t>Ad 2. </a:t>
            </a:r>
            <a:r>
              <a:rPr lang="nl-NL" dirty="0"/>
              <a:t>Keuze van de aspecten in de DUTO-waardendriehoek die daarbij passen: Efficiënt en effectief werken (Organisatie) en Voldoen aan wet- en regelgeving (Legitimiteit).</a:t>
            </a:r>
          </a:p>
          <a:p>
            <a:r>
              <a:rPr lang="nl-NL" b="1" dirty="0"/>
              <a:t>Ad 3. </a:t>
            </a:r>
            <a:r>
              <a:rPr lang="nl-NL" dirty="0"/>
              <a:t>Verhaal voorbereid met het </a:t>
            </a:r>
            <a:r>
              <a:rPr lang="nl-NL" b="1" dirty="0"/>
              <a:t>probleem-oplossing-frame</a:t>
            </a:r>
            <a:r>
              <a:rPr lang="nl-NL" dirty="0"/>
              <a:t> (werkwijzer par. 3.1), gevuld met de voorbeeldzinnen per aspect voor middenmanagement.</a:t>
            </a:r>
          </a:p>
          <a:p>
            <a:r>
              <a:rPr lang="nl-NL" dirty="0"/>
              <a:t>Verteld volgens het </a:t>
            </a:r>
            <a:r>
              <a:rPr lang="nl-NL" b="1" dirty="0"/>
              <a:t>piramideprincipe</a:t>
            </a:r>
            <a:r>
              <a:rPr lang="nl-NL" dirty="0"/>
              <a:t> (</a:t>
            </a:r>
            <a:r>
              <a:rPr lang="nl-NL" dirty="0" err="1"/>
              <a:t>Minto</a:t>
            </a:r>
            <a:r>
              <a:rPr lang="nl-NL" dirty="0"/>
              <a:t>): eerst het gevraagde besluit, dan de redenen, dan de onderbouwing.</a:t>
            </a:r>
          </a:p>
          <a:p>
            <a:endParaRPr lang="nl-NL" dirty="0"/>
          </a:p>
          <a:p>
            <a:r>
              <a:rPr lang="nl-NL" b="1" u="none" dirty="0"/>
              <a:t>Verschil met het voorbeeld voor hoger management: </a:t>
            </a:r>
            <a:r>
              <a:rPr lang="nl-NL" dirty="0"/>
              <a:t>hier ligt een concreet besluit voor met een deadline. En de voorbeeldzinnen voor middenmanagement zijn per aspect uitgewerkt, met praktijkvoorbeelden en bronnen.</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UITLEG</a:t>
            </a:r>
          </a:p>
          <a:p>
            <a:endParaRPr lang="nl-NL" dirty="0"/>
          </a:p>
          <a:p>
            <a:r>
              <a:rPr dirty="0"/>
              <a:t>De </a:t>
            </a:r>
            <a:r>
              <a:rPr dirty="0" err="1"/>
              <a:t>titel</a:t>
            </a:r>
            <a:r>
              <a:rPr dirty="0"/>
              <a:t> sluit </a:t>
            </a:r>
            <a:r>
              <a:rPr dirty="0" err="1"/>
              <a:t>aan</a:t>
            </a:r>
            <a:r>
              <a:rPr dirty="0"/>
              <a:t> op wat al de </a:t>
            </a:r>
            <a:r>
              <a:rPr dirty="0" err="1"/>
              <a:t>aandacht</a:t>
            </a:r>
            <a:r>
              <a:rPr dirty="0"/>
              <a:t> van het </a:t>
            </a:r>
            <a:r>
              <a:rPr dirty="0" err="1"/>
              <a:t>afdelingshoofd</a:t>
            </a:r>
            <a:r>
              <a:rPr dirty="0"/>
              <a:t> </a:t>
            </a:r>
            <a:r>
              <a:rPr dirty="0" err="1"/>
              <a:t>heeft</a:t>
            </a:r>
            <a:r>
              <a:rPr dirty="0"/>
              <a:t>: de </a:t>
            </a:r>
            <a:r>
              <a:rPr dirty="0" err="1"/>
              <a:t>aanbesteding</a:t>
            </a:r>
            <a:r>
              <a:rPr dirty="0"/>
              <a:t> (</a:t>
            </a:r>
            <a:r>
              <a:rPr dirty="0" err="1"/>
              <a:t>werkwijzer</a:t>
            </a:r>
            <a:r>
              <a:rPr dirty="0"/>
              <a:t> par. 1.2.1). Het </a:t>
            </a:r>
            <a:r>
              <a:rPr dirty="0" err="1"/>
              <a:t>woord</a:t>
            </a:r>
            <a:r>
              <a:rPr dirty="0"/>
              <a:t> DUTO </a:t>
            </a:r>
            <a:r>
              <a:rPr dirty="0" err="1"/>
              <a:t>staat</a:t>
            </a:r>
            <a:r>
              <a:rPr dirty="0"/>
              <a:t> er </a:t>
            </a:r>
            <a:r>
              <a:rPr dirty="0" err="1"/>
              <a:t>bewust</a:t>
            </a:r>
            <a:r>
              <a:rPr dirty="0"/>
              <a:t> </a:t>
            </a:r>
            <a:r>
              <a:rPr dirty="0" err="1"/>
              <a:t>niet</a:t>
            </a:r>
            <a:r>
              <a:rPr dirty="0"/>
              <a:t> in.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UITLEG</a:t>
            </a:r>
          </a:p>
          <a:p>
            <a:endParaRPr lang="nl-NL" dirty="0"/>
          </a:p>
          <a:p>
            <a:pPr marL="171450" indent="-171450">
              <a:buFont typeface="Arial" panose="020B0604020202020204" pitchFamily="34" charset="0"/>
              <a:buChar char="•"/>
            </a:pPr>
            <a:r>
              <a:rPr lang="nl-NL" dirty="0"/>
              <a:t>Werkwijzer par. 3.3. </a:t>
            </a:r>
            <a:r>
              <a:rPr lang="nl-NL" b="1" dirty="0"/>
              <a:t>Kernboodschap in één zin </a:t>
            </a:r>
            <a:r>
              <a:rPr lang="nl-NL" dirty="0"/>
              <a:t>en </a:t>
            </a:r>
            <a:r>
              <a:rPr lang="nl-NL" b="1" dirty="0" err="1"/>
              <a:t>pyramideprincipe</a:t>
            </a:r>
            <a:r>
              <a:rPr dirty="0"/>
              <a:t>: begin met het </a:t>
            </a:r>
            <a:r>
              <a:rPr dirty="0" err="1"/>
              <a:t>gevraagde</a:t>
            </a:r>
            <a:r>
              <a:rPr dirty="0"/>
              <a:t> </a:t>
            </a:r>
            <a:r>
              <a:rPr dirty="0" err="1"/>
              <a:t>besluit</a:t>
            </a:r>
            <a:r>
              <a:rPr dirty="0"/>
              <a:t>. Het </a:t>
            </a:r>
            <a:r>
              <a:rPr dirty="0" err="1"/>
              <a:t>afdelingshoofd</a:t>
            </a:r>
            <a:r>
              <a:rPr dirty="0"/>
              <a:t> </a:t>
            </a:r>
            <a:r>
              <a:rPr dirty="0" err="1"/>
              <a:t>weet</a:t>
            </a:r>
            <a:r>
              <a:rPr dirty="0"/>
              <a:t> direct wat je </a:t>
            </a:r>
            <a:r>
              <a:rPr dirty="0" err="1"/>
              <a:t>vraagt</a:t>
            </a:r>
            <a:r>
              <a:rPr dirty="0"/>
              <a:t> </a:t>
            </a:r>
            <a:r>
              <a:rPr dirty="0" err="1"/>
              <a:t>en</a:t>
            </a:r>
            <a:r>
              <a:rPr dirty="0"/>
              <a:t> </a:t>
            </a:r>
            <a:r>
              <a:rPr dirty="0" err="1"/>
              <a:t>kan</a:t>
            </a:r>
            <a:r>
              <a:rPr dirty="0"/>
              <a:t> de rest van het </a:t>
            </a:r>
            <a:r>
              <a:rPr dirty="0" err="1"/>
              <a:t>verhaal</a:t>
            </a:r>
            <a:r>
              <a:rPr dirty="0"/>
              <a:t> </a:t>
            </a:r>
            <a:r>
              <a:rPr dirty="0" err="1"/>
              <a:t>daaraan</a:t>
            </a:r>
            <a:r>
              <a:rPr dirty="0"/>
              <a:t> </a:t>
            </a:r>
            <a:r>
              <a:rPr dirty="0" err="1"/>
              <a:t>toetsen</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lang="nl-NL" dirty="0"/>
              <a:t>B</a:t>
            </a:r>
            <a:r>
              <a:rPr dirty="0" err="1"/>
              <a:t>ron</a:t>
            </a:r>
            <a:r>
              <a:rPr dirty="0"/>
              <a:t>: </a:t>
            </a:r>
            <a:r>
              <a:rPr dirty="0" err="1"/>
              <a:t>werkwijzer</a:t>
            </a:r>
            <a:r>
              <a:rPr dirty="0"/>
              <a:t> par. 2.4.</a:t>
            </a:r>
            <a:r>
              <a:rPr lang="nl-NL" dirty="0"/>
              <a:t> (jouw doel) en werkwijzer par. 3.1. </a:t>
            </a:r>
            <a:r>
              <a:rPr lang="nl-NL" b="1" dirty="0"/>
              <a:t>probleem-oplossing-frame  </a:t>
            </a:r>
            <a:r>
              <a:rPr lang="nl-NL" b="0" dirty="0"/>
              <a:t>dat leidt tot </a:t>
            </a:r>
            <a:r>
              <a:rPr lang="nl-NL" dirty="0"/>
              <a:t>gevraagde actie of besluit.</a:t>
            </a:r>
            <a:endParaRPr dirty="0"/>
          </a:p>
          <a:p>
            <a:pPr marL="171450" indent="-171450">
              <a:buFont typeface="Arial" panose="020B0604020202020204" pitchFamily="34" charset="0"/>
              <a:buChar char="•"/>
            </a:pPr>
            <a:endParaRPr dirty="0"/>
          </a:p>
          <a:p>
            <a:pPr marL="0" indent="0">
              <a:buFont typeface="Arial" panose="020B0604020202020204" pitchFamily="34" charset="0"/>
              <a:buNone/>
            </a:pPr>
            <a:r>
              <a:rPr lang="nl-NL" b="1" dirty="0"/>
              <a:t>NB: </a:t>
            </a:r>
            <a:r>
              <a:rPr dirty="0" err="1"/>
              <a:t>Vraag</a:t>
            </a:r>
            <a:r>
              <a:rPr dirty="0"/>
              <a:t> </a:t>
            </a:r>
            <a:r>
              <a:rPr lang="nl-NL" dirty="0"/>
              <a:t>om </a:t>
            </a:r>
            <a:r>
              <a:rPr dirty="0" err="1"/>
              <a:t>een</a:t>
            </a:r>
            <a:r>
              <a:rPr dirty="0"/>
              <a:t> </a:t>
            </a:r>
            <a:r>
              <a:rPr dirty="0" err="1"/>
              <a:t>besluit</a:t>
            </a:r>
            <a:r>
              <a:rPr dirty="0"/>
              <a:t> </a:t>
            </a:r>
            <a:r>
              <a:rPr dirty="0" err="1"/>
              <a:t>dat</a:t>
            </a:r>
            <a:r>
              <a:rPr dirty="0"/>
              <a:t> het </a:t>
            </a:r>
            <a:r>
              <a:rPr dirty="0" err="1"/>
              <a:t>afdelingshoofd</a:t>
            </a:r>
            <a:r>
              <a:rPr dirty="0"/>
              <a:t> </a:t>
            </a:r>
            <a:r>
              <a:rPr b="0" dirty="0"/>
              <a:t>z</a:t>
            </a:r>
            <a:r>
              <a:rPr lang="nl-NL" b="0" dirty="0"/>
              <a:t>è</a:t>
            </a:r>
            <a:r>
              <a:rPr b="0" dirty="0" err="1"/>
              <a:t>lf</a:t>
            </a:r>
            <a:r>
              <a:rPr b="0" dirty="0"/>
              <a:t> </a:t>
            </a:r>
            <a:r>
              <a:rPr dirty="0" err="1"/>
              <a:t>kan</a:t>
            </a:r>
            <a:r>
              <a:rPr dirty="0"/>
              <a:t> </a:t>
            </a:r>
            <a:r>
              <a:rPr dirty="0" err="1"/>
              <a:t>nemen</a:t>
            </a:r>
            <a:r>
              <a:rPr dirty="0"/>
              <a:t>. Noem de datum van de </a:t>
            </a:r>
            <a:r>
              <a:rPr dirty="0" err="1"/>
              <a:t>stuurgroep</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UITLEG</a:t>
            </a:r>
          </a:p>
          <a:p>
            <a:endParaRPr lang="nl-NL" dirty="0"/>
          </a:p>
          <a:p>
            <a:pPr marL="171450" indent="-171450">
              <a:buFont typeface="Arial" panose="020B0604020202020204" pitchFamily="34" charset="0"/>
              <a:buChar char="•"/>
            </a:pPr>
            <a:r>
              <a:rPr dirty="0"/>
              <a:t>De </a:t>
            </a:r>
            <a:r>
              <a:rPr dirty="0" err="1"/>
              <a:t>piramide</a:t>
            </a:r>
            <a:r>
              <a:rPr dirty="0"/>
              <a:t> in </a:t>
            </a:r>
            <a:r>
              <a:rPr dirty="0" err="1"/>
              <a:t>één</a:t>
            </a:r>
            <a:r>
              <a:rPr dirty="0"/>
              <a:t> </a:t>
            </a:r>
            <a:r>
              <a:rPr dirty="0" err="1"/>
              <a:t>beeld</a:t>
            </a:r>
            <a:r>
              <a:rPr dirty="0"/>
              <a:t>: </a:t>
            </a:r>
            <a:r>
              <a:rPr dirty="0" err="1"/>
              <a:t>bovenaan</a:t>
            </a:r>
            <a:r>
              <a:rPr dirty="0"/>
              <a:t> het </a:t>
            </a:r>
            <a:r>
              <a:rPr dirty="0" err="1"/>
              <a:t>besluit</a:t>
            </a:r>
            <a:r>
              <a:rPr dirty="0"/>
              <a:t>, </a:t>
            </a:r>
            <a:r>
              <a:rPr dirty="0" err="1"/>
              <a:t>daaronder</a:t>
            </a:r>
            <a:r>
              <a:rPr dirty="0"/>
              <a:t> de </a:t>
            </a:r>
            <a:r>
              <a:rPr dirty="0" err="1"/>
              <a:t>redenen</a:t>
            </a:r>
            <a:r>
              <a:rPr dirty="0"/>
              <a:t>. Elke </a:t>
            </a:r>
            <a:r>
              <a:rPr dirty="0" err="1"/>
              <a:t>reden</a:t>
            </a:r>
            <a:r>
              <a:rPr dirty="0"/>
              <a:t> </a:t>
            </a:r>
            <a:r>
              <a:rPr dirty="0" err="1"/>
              <a:t>krijgt</a:t>
            </a:r>
            <a:r>
              <a:rPr dirty="0"/>
              <a:t> </a:t>
            </a:r>
            <a:r>
              <a:rPr dirty="0" err="1"/>
              <a:t>één</a:t>
            </a:r>
            <a:r>
              <a:rPr dirty="0"/>
              <a:t> eigen slide.</a:t>
            </a:r>
          </a:p>
          <a:p>
            <a:pPr marL="0" indent="0">
              <a:buFont typeface="Arial" panose="020B0604020202020204" pitchFamily="34" charset="0"/>
              <a:buNone/>
            </a:pPr>
            <a:endParaRPr dirty="0"/>
          </a:p>
          <a:p>
            <a:pPr marL="171450" indent="-171450">
              <a:buFont typeface="Arial" panose="020B0604020202020204" pitchFamily="34" charset="0"/>
              <a:buChar char="•"/>
            </a:pPr>
            <a:r>
              <a:rPr lang="nl-NL" dirty="0"/>
              <a:t>Inhoudelijke bron</a:t>
            </a:r>
            <a:r>
              <a:rPr dirty="0"/>
              <a:t>: </a:t>
            </a:r>
            <a:r>
              <a:rPr dirty="0" err="1"/>
              <a:t>voorbeeldzinnen</a:t>
            </a:r>
            <a:r>
              <a:rPr dirty="0"/>
              <a:t> </a:t>
            </a:r>
            <a:r>
              <a:rPr dirty="0" err="1"/>
              <a:t>middenmanagement</a:t>
            </a:r>
            <a:r>
              <a:rPr dirty="0"/>
              <a:t> </a:t>
            </a:r>
            <a:r>
              <a:rPr dirty="0" err="1"/>
              <a:t>bij</a:t>
            </a:r>
            <a:r>
              <a:rPr dirty="0"/>
              <a:t> </a:t>
            </a:r>
            <a:r>
              <a:rPr dirty="0" err="1"/>
              <a:t>Efficiënt</a:t>
            </a:r>
            <a:r>
              <a:rPr dirty="0"/>
              <a:t> </a:t>
            </a:r>
            <a:r>
              <a:rPr dirty="0" err="1"/>
              <a:t>en</a:t>
            </a:r>
            <a:r>
              <a:rPr dirty="0"/>
              <a:t> </a:t>
            </a:r>
            <a:r>
              <a:rPr dirty="0" err="1"/>
              <a:t>effectief</a:t>
            </a:r>
            <a:r>
              <a:rPr dirty="0"/>
              <a:t> </a:t>
            </a:r>
            <a:r>
              <a:rPr dirty="0" err="1"/>
              <a:t>werken</a:t>
            </a:r>
            <a:r>
              <a:rPr dirty="0"/>
              <a:t> (</a:t>
            </a:r>
            <a:r>
              <a:rPr dirty="0" err="1"/>
              <a:t>reden</a:t>
            </a:r>
            <a:r>
              <a:rPr dirty="0"/>
              <a:t> 1) </a:t>
            </a:r>
            <a:r>
              <a:rPr dirty="0" err="1"/>
              <a:t>en</a:t>
            </a:r>
            <a:r>
              <a:rPr dirty="0"/>
              <a:t> </a:t>
            </a:r>
            <a:r>
              <a:rPr dirty="0" err="1"/>
              <a:t>Voldoen</a:t>
            </a:r>
            <a:r>
              <a:rPr dirty="0"/>
              <a:t> </a:t>
            </a:r>
            <a:r>
              <a:rPr dirty="0" err="1"/>
              <a:t>aan</a:t>
            </a:r>
            <a:r>
              <a:rPr dirty="0"/>
              <a:t> wet- </a:t>
            </a:r>
            <a:r>
              <a:rPr dirty="0" err="1"/>
              <a:t>en</a:t>
            </a:r>
            <a:r>
              <a:rPr dirty="0"/>
              <a:t> </a:t>
            </a:r>
            <a:r>
              <a:rPr dirty="0" err="1"/>
              <a:t>regelgeving</a:t>
            </a:r>
            <a:r>
              <a:rPr dirty="0"/>
              <a:t> (</a:t>
            </a:r>
            <a:r>
              <a:rPr dirty="0" err="1"/>
              <a:t>reden</a:t>
            </a:r>
            <a:r>
              <a:rPr dirty="0"/>
              <a:t> 2). Reden 3 </a:t>
            </a:r>
            <a:r>
              <a:rPr dirty="0" err="1"/>
              <a:t>komt</a:t>
            </a:r>
            <a:r>
              <a:rPr dirty="0"/>
              <a:t> </a:t>
            </a:r>
            <a:r>
              <a:rPr dirty="0" err="1"/>
              <a:t>uit</a:t>
            </a:r>
            <a:r>
              <a:rPr dirty="0"/>
              <a:t> de </a:t>
            </a:r>
            <a:r>
              <a:rPr dirty="0" err="1"/>
              <a:t>onderbouwing</a:t>
            </a:r>
            <a:r>
              <a:rPr dirty="0"/>
              <a:t> </a:t>
            </a:r>
            <a:r>
              <a:rPr dirty="0" err="1"/>
              <a:t>voor</a:t>
            </a:r>
            <a:r>
              <a:rPr dirty="0"/>
              <a:t> </a:t>
            </a:r>
            <a:r>
              <a:rPr dirty="0" err="1"/>
              <a:t>hoger</a:t>
            </a:r>
            <a:r>
              <a:rPr dirty="0"/>
              <a:t> management </a:t>
            </a:r>
            <a:r>
              <a:rPr dirty="0" err="1"/>
              <a:t>bij</a:t>
            </a:r>
            <a:r>
              <a:rPr dirty="0"/>
              <a:t> </a:t>
            </a:r>
            <a:r>
              <a:rPr dirty="0" err="1"/>
              <a:t>Legitimiteit</a:t>
            </a:r>
            <a:r>
              <a:rPr dirty="0"/>
              <a:t> </a:t>
            </a:r>
            <a:r>
              <a:rPr dirty="0" err="1"/>
              <a:t>en</a:t>
            </a:r>
            <a:r>
              <a:rPr dirty="0"/>
              <a:t> de </a:t>
            </a:r>
            <a:r>
              <a:rPr dirty="0" err="1"/>
              <a:t>tekst</a:t>
            </a:r>
            <a:r>
              <a:rPr dirty="0"/>
              <a:t> </a:t>
            </a:r>
            <a:r>
              <a:rPr lang="nl-NL" dirty="0"/>
              <a:t>‘Als informatie niet op orde is…</a:t>
            </a:r>
            <a:r>
              <a:rPr dirty="0"/>
              <a:t>'.</a:t>
            </a:r>
          </a:p>
          <a:p>
            <a:endParaRPr dirty="0"/>
          </a:p>
          <a:p>
            <a:r>
              <a:rPr lang="nl-NL" b="1" dirty="0"/>
              <a:t>NB: </a:t>
            </a:r>
            <a:r>
              <a:rPr dirty="0"/>
              <a:t>Als </a:t>
            </a:r>
            <a:r>
              <a:rPr dirty="0" err="1"/>
              <a:t>dit</a:t>
            </a:r>
            <a:r>
              <a:rPr dirty="0"/>
              <a:t> de </a:t>
            </a:r>
            <a:r>
              <a:rPr dirty="0" err="1"/>
              <a:t>enige</a:t>
            </a:r>
            <a:r>
              <a:rPr dirty="0"/>
              <a:t> slide is die je </a:t>
            </a:r>
            <a:r>
              <a:rPr dirty="0" err="1"/>
              <a:t>laat</a:t>
            </a:r>
            <a:r>
              <a:rPr dirty="0"/>
              <a:t> </a:t>
            </a:r>
            <a:r>
              <a:rPr dirty="0" err="1"/>
              <a:t>zien</a:t>
            </a:r>
            <a:r>
              <a:rPr dirty="0"/>
              <a:t>, </a:t>
            </a:r>
            <a:r>
              <a:rPr dirty="0" err="1"/>
              <a:t>moet</a:t>
            </a:r>
            <a:r>
              <a:rPr dirty="0"/>
              <a:t> je </a:t>
            </a:r>
            <a:r>
              <a:rPr dirty="0" err="1"/>
              <a:t>verhaal</a:t>
            </a:r>
            <a:r>
              <a:rPr dirty="0"/>
              <a:t> </a:t>
            </a:r>
            <a:r>
              <a:rPr dirty="0" err="1"/>
              <a:t>nog</a:t>
            </a:r>
            <a:r>
              <a:rPr dirty="0"/>
              <a:t> </a:t>
            </a:r>
            <a:r>
              <a:rPr dirty="0" err="1"/>
              <a:t>kloppen</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NL" b="1" dirty="0"/>
              <a:t>UITLEG</a:t>
            </a:r>
          </a:p>
          <a:p>
            <a:endParaRPr lang="nl-NL" dirty="0"/>
          </a:p>
          <a:p>
            <a:pPr marL="171450" indent="-171450">
              <a:buFont typeface="Arial" panose="020B0604020202020204" pitchFamily="34" charset="0"/>
              <a:buChar char="•"/>
            </a:pPr>
            <a:r>
              <a:rPr lang="nl-NL" dirty="0"/>
              <a:t>Inhoudelijke b</a:t>
            </a:r>
            <a:r>
              <a:rPr dirty="0" err="1"/>
              <a:t>ron</a:t>
            </a:r>
            <a:r>
              <a:rPr dirty="0"/>
              <a:t>: </a:t>
            </a:r>
            <a:r>
              <a:rPr lang="nl-NL" dirty="0"/>
              <a:t>voorbeeldzinnen middenmanagement Organisatie&gt;</a:t>
            </a:r>
            <a:r>
              <a:rPr dirty="0" err="1"/>
              <a:t>Efficiënt</a:t>
            </a:r>
            <a:r>
              <a:rPr dirty="0"/>
              <a:t> </a:t>
            </a:r>
            <a:r>
              <a:rPr dirty="0" err="1"/>
              <a:t>en</a:t>
            </a:r>
            <a:r>
              <a:rPr dirty="0"/>
              <a:t> </a:t>
            </a:r>
            <a:r>
              <a:rPr dirty="0" err="1"/>
              <a:t>effectief</a:t>
            </a:r>
            <a:r>
              <a:rPr dirty="0"/>
              <a:t> </a:t>
            </a:r>
            <a:r>
              <a:rPr dirty="0" err="1"/>
              <a:t>werken</a:t>
            </a:r>
            <a:r>
              <a:rPr lang="nl-NL" dirty="0"/>
              <a:t>&gt;onderbouwing</a:t>
            </a:r>
            <a:r>
              <a:rPr dirty="0"/>
              <a:t> (</a:t>
            </a:r>
            <a:r>
              <a:rPr dirty="0" err="1"/>
              <a:t>cijfer</a:t>
            </a:r>
            <a:r>
              <a:rPr dirty="0"/>
              <a:t>: </a:t>
            </a:r>
            <a:r>
              <a:rPr dirty="0" err="1"/>
              <a:t>Frankwatching</a:t>
            </a:r>
            <a:r>
              <a:rPr dirty="0"/>
              <a:t> Business Channel).</a:t>
            </a:r>
          </a:p>
          <a:p>
            <a:endParaRPr dirty="0"/>
          </a:p>
          <a:p>
            <a:r>
              <a:rPr lang="nl-NL" b="1" dirty="0"/>
              <a:t>TIP: </a:t>
            </a:r>
            <a:r>
              <a:rPr dirty="0"/>
              <a:t>Reken het </a:t>
            </a:r>
            <a:r>
              <a:rPr dirty="0" err="1"/>
              <a:t>cijfer</a:t>
            </a:r>
            <a:r>
              <a:rPr dirty="0"/>
              <a:t> om </a:t>
            </a:r>
            <a:r>
              <a:rPr dirty="0" err="1"/>
              <a:t>naar</a:t>
            </a:r>
            <a:r>
              <a:rPr dirty="0"/>
              <a:t> de eigen </a:t>
            </a:r>
            <a:r>
              <a:rPr dirty="0" err="1"/>
              <a:t>afdeling</a:t>
            </a:r>
            <a:r>
              <a:rPr dirty="0"/>
              <a:t>: </a:t>
            </a:r>
            <a:r>
              <a:rPr dirty="0" err="1"/>
              <a:t>hoeveel</a:t>
            </a:r>
            <a:r>
              <a:rPr dirty="0"/>
              <a:t> </a:t>
            </a:r>
            <a:r>
              <a:rPr dirty="0" err="1"/>
              <a:t>uur</a:t>
            </a:r>
            <a:r>
              <a:rPr dirty="0"/>
              <a:t> is </a:t>
            </a:r>
            <a:r>
              <a:rPr dirty="0" err="1"/>
              <a:t>dat</a:t>
            </a:r>
            <a:r>
              <a:rPr dirty="0"/>
              <a:t> </a:t>
            </a:r>
            <a:r>
              <a:rPr dirty="0" err="1"/>
              <a:t>voor</a:t>
            </a:r>
            <a:r>
              <a:rPr dirty="0"/>
              <a:t> het </a:t>
            </a:r>
            <a:r>
              <a:rPr dirty="0" err="1"/>
              <a:t>aantal</a:t>
            </a:r>
            <a:r>
              <a:rPr dirty="0"/>
              <a:t> </a:t>
            </a:r>
            <a:r>
              <a:rPr dirty="0" err="1"/>
              <a:t>medewerkers</a:t>
            </a:r>
            <a:r>
              <a:rPr dirty="0"/>
              <a:t> van </a:t>
            </a:r>
            <a:r>
              <a:rPr dirty="0" err="1"/>
              <a:t>deze</a:t>
            </a:r>
            <a:r>
              <a:rPr dirty="0"/>
              <a:t> </a:t>
            </a:r>
            <a:r>
              <a:rPr dirty="0" err="1"/>
              <a:t>afdeling</a:t>
            </a:r>
            <a:r>
              <a:rPr dirty="0"/>
              <a:t>? Dat </a:t>
            </a:r>
            <a:r>
              <a:rPr dirty="0" err="1"/>
              <a:t>maakt</a:t>
            </a:r>
            <a:r>
              <a:rPr dirty="0"/>
              <a:t> het </a:t>
            </a:r>
            <a:r>
              <a:rPr dirty="0" err="1"/>
              <a:t>herkenbaar</a:t>
            </a:r>
            <a:r>
              <a:rPr dirty="0"/>
              <a:t> (</a:t>
            </a:r>
            <a:r>
              <a:rPr dirty="0" err="1"/>
              <a:t>werkwijzer</a:t>
            </a:r>
            <a:r>
              <a:rPr dirty="0"/>
              <a:t> </a:t>
            </a:r>
            <a:r>
              <a:rPr dirty="0" err="1"/>
              <a:t>bijlage</a:t>
            </a:r>
            <a:r>
              <a:rPr dirty="0"/>
              <a:t> 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UITLEG</a:t>
            </a:r>
          </a:p>
          <a:p>
            <a:endParaRPr lang="nl-NL" dirty="0"/>
          </a:p>
          <a:p>
            <a:pPr marL="171450" indent="-171450">
              <a:buFont typeface="Arial" panose="020B0604020202020204" pitchFamily="34" charset="0"/>
              <a:buChar char="•"/>
            </a:pPr>
            <a:r>
              <a:rPr lang="nl-NL" dirty="0"/>
              <a:t>Inhoudelijke bron: middenmanagement voorbeeldzin en onderbouwing bij Legitimiteit&gt; </a:t>
            </a:r>
            <a:r>
              <a:rPr dirty="0" err="1"/>
              <a:t>Voldoen</a:t>
            </a:r>
            <a:r>
              <a:rPr dirty="0"/>
              <a:t> </a:t>
            </a:r>
            <a:r>
              <a:rPr dirty="0" err="1"/>
              <a:t>aan</a:t>
            </a:r>
            <a:r>
              <a:rPr dirty="0"/>
              <a:t> wet- </a:t>
            </a:r>
            <a:r>
              <a:rPr dirty="0" err="1"/>
              <a:t>en</a:t>
            </a:r>
            <a:r>
              <a:rPr dirty="0"/>
              <a:t> </a:t>
            </a:r>
            <a:r>
              <a:rPr dirty="0" err="1"/>
              <a:t>regelgeving</a:t>
            </a:r>
            <a:r>
              <a:rPr dirty="0"/>
              <a:t> (</a:t>
            </a:r>
            <a:r>
              <a:rPr dirty="0" err="1"/>
              <a:t>Afhandelen</a:t>
            </a:r>
            <a:r>
              <a:rPr dirty="0"/>
              <a:t> van Woo-</a:t>
            </a:r>
            <a:r>
              <a:rPr dirty="0" err="1"/>
              <a:t>verzoeken</a:t>
            </a:r>
            <a:r>
              <a:rPr dirty="0"/>
              <a:t> </a:t>
            </a:r>
            <a:r>
              <a:rPr dirty="0" err="1"/>
              <a:t>en</a:t>
            </a:r>
            <a:r>
              <a:rPr dirty="0"/>
              <a:t> </a:t>
            </a:r>
            <a:r>
              <a:rPr dirty="0" err="1"/>
              <a:t>Privacywet</a:t>
            </a:r>
            <a:r>
              <a:rPr dirty="0"/>
              <a:t>- </a:t>
            </a:r>
            <a:r>
              <a:rPr dirty="0" err="1"/>
              <a:t>en</a:t>
            </a:r>
            <a:r>
              <a:rPr dirty="0"/>
              <a:t> </a:t>
            </a:r>
            <a:r>
              <a:rPr dirty="0" err="1"/>
              <a:t>regelgeving</a:t>
            </a:r>
            <a:r>
              <a:rPr dirty="0"/>
              <a:t>).</a:t>
            </a:r>
          </a:p>
          <a:p>
            <a:endParaRPr dirty="0"/>
          </a:p>
          <a:p>
            <a:r>
              <a:rPr lang="nl-NL" b="1" dirty="0"/>
              <a:t>TIP: </a:t>
            </a:r>
            <a:r>
              <a:rPr dirty="0" err="1"/>
              <a:t>Vertel</a:t>
            </a:r>
            <a:r>
              <a:rPr dirty="0"/>
              <a:t> </a:t>
            </a:r>
            <a:r>
              <a:rPr dirty="0" err="1"/>
              <a:t>hier</a:t>
            </a:r>
            <a:r>
              <a:rPr dirty="0"/>
              <a:t> </a:t>
            </a:r>
            <a:r>
              <a:rPr dirty="0" err="1"/>
              <a:t>een</a:t>
            </a:r>
            <a:r>
              <a:rPr dirty="0"/>
              <a:t> eigen </a:t>
            </a:r>
            <a:r>
              <a:rPr lang="nl-NL" dirty="0"/>
              <a:t>praktijkvoorbeeld</a:t>
            </a:r>
            <a:r>
              <a:rPr dirty="0"/>
              <a:t> van de </a:t>
            </a:r>
            <a:r>
              <a:rPr dirty="0" err="1"/>
              <a:t>afdeling</a:t>
            </a:r>
            <a:r>
              <a:rPr dirty="0"/>
              <a:t>: </a:t>
            </a:r>
            <a:r>
              <a:rPr dirty="0" err="1"/>
              <a:t>een</a:t>
            </a:r>
            <a:r>
              <a:rPr dirty="0"/>
              <a:t> Woo-</a:t>
            </a:r>
            <a:r>
              <a:rPr dirty="0" err="1"/>
              <a:t>verzoek</a:t>
            </a:r>
            <a:r>
              <a:rPr dirty="0"/>
              <a:t> </a:t>
            </a:r>
            <a:r>
              <a:rPr dirty="0" err="1"/>
              <a:t>dat</a:t>
            </a:r>
            <a:r>
              <a:rPr dirty="0"/>
              <a:t> lang </a:t>
            </a:r>
            <a:r>
              <a:rPr dirty="0" err="1"/>
              <a:t>duurde</a:t>
            </a:r>
            <a:r>
              <a:rPr dirty="0"/>
              <a:t>, of </a:t>
            </a:r>
            <a:r>
              <a:rPr dirty="0" err="1"/>
              <a:t>een</a:t>
            </a:r>
            <a:r>
              <a:rPr dirty="0"/>
              <a:t> dossier </a:t>
            </a:r>
            <a:r>
              <a:rPr dirty="0" err="1"/>
              <a:t>dat</a:t>
            </a:r>
            <a:r>
              <a:rPr dirty="0"/>
              <a:t> </a:t>
            </a:r>
            <a:r>
              <a:rPr dirty="0" err="1"/>
              <a:t>niet</a:t>
            </a:r>
            <a:r>
              <a:rPr dirty="0"/>
              <a:t> </a:t>
            </a:r>
            <a:r>
              <a:rPr dirty="0" err="1"/>
              <a:t>te</a:t>
            </a:r>
            <a:r>
              <a:rPr dirty="0"/>
              <a:t> </a:t>
            </a:r>
            <a:r>
              <a:rPr dirty="0" err="1"/>
              <a:t>vinden</a:t>
            </a:r>
            <a:r>
              <a:rPr dirty="0"/>
              <a:t> was. </a:t>
            </a:r>
            <a:r>
              <a:rPr dirty="0" err="1"/>
              <a:t>Praktijkvoorbeelden</a:t>
            </a:r>
            <a:r>
              <a:rPr dirty="0"/>
              <a:t> </a:t>
            </a:r>
            <a:r>
              <a:rPr dirty="0" err="1"/>
              <a:t>en</a:t>
            </a:r>
            <a:r>
              <a:rPr dirty="0"/>
              <a:t> </a:t>
            </a:r>
            <a:r>
              <a:rPr dirty="0" err="1"/>
              <a:t>bronnen</a:t>
            </a:r>
            <a:r>
              <a:rPr dirty="0"/>
              <a:t> </a:t>
            </a:r>
            <a:r>
              <a:rPr dirty="0" err="1"/>
              <a:t>staan</a:t>
            </a:r>
            <a:r>
              <a:rPr dirty="0"/>
              <a:t> in de toolbox </a:t>
            </a:r>
            <a:r>
              <a:rPr dirty="0" err="1"/>
              <a:t>bij</a:t>
            </a:r>
            <a:r>
              <a:rPr dirty="0"/>
              <a:t> </a:t>
            </a:r>
            <a:r>
              <a:rPr lang="nl-NL" dirty="0"/>
              <a:t>Legitimiteit&gt;Voldoen aan wet- en regelgeving </a:t>
            </a:r>
            <a:r>
              <a:rPr dirty="0"/>
              <a:t>(</a:t>
            </a:r>
            <a:r>
              <a:rPr dirty="0" err="1"/>
              <a:t>onder</a:t>
            </a:r>
            <a:r>
              <a:rPr dirty="0"/>
              <a:t> </a:t>
            </a:r>
            <a:r>
              <a:rPr dirty="0" err="1"/>
              <a:t>andere</a:t>
            </a:r>
            <a:r>
              <a:rPr dirty="0"/>
              <a:t> '</a:t>
            </a:r>
            <a:r>
              <a:rPr dirty="0" err="1"/>
              <a:t>Dataomgeving</a:t>
            </a:r>
            <a:r>
              <a:rPr dirty="0"/>
              <a:t> </a:t>
            </a:r>
            <a:r>
              <a:rPr dirty="0" err="1"/>
              <a:t>Belastingdienst</a:t>
            </a:r>
            <a:r>
              <a:rPr dirty="0"/>
              <a:t> </a:t>
            </a:r>
            <a:r>
              <a:rPr dirty="0" err="1"/>
              <a:t>bleef</a:t>
            </a:r>
            <a:r>
              <a:rPr dirty="0"/>
              <a:t> </a:t>
            </a:r>
            <a:r>
              <a:rPr dirty="0" err="1"/>
              <a:t>jarenlang</a:t>
            </a:r>
            <a:r>
              <a:rPr dirty="0"/>
              <a:t> </a:t>
            </a:r>
            <a:r>
              <a:rPr dirty="0" err="1"/>
              <a:t>buiten</a:t>
            </a:r>
            <a:r>
              <a:rPr dirty="0"/>
              <a:t> </a:t>
            </a:r>
            <a:r>
              <a:rPr dirty="0" err="1"/>
              <a:t>beeld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UITLEG</a:t>
            </a:r>
            <a:endParaRPr lang="nl-NL" dirty="0"/>
          </a:p>
          <a:p>
            <a:endParaRPr lang="nl-NL" dirty="0"/>
          </a:p>
          <a:p>
            <a:pPr marL="171450" indent="-171450">
              <a:buFont typeface="Arial" panose="020B0604020202020204" pitchFamily="34" charset="0"/>
              <a:buChar char="•"/>
            </a:pPr>
            <a:r>
              <a:rPr lang="nl-NL" dirty="0"/>
              <a:t>Inhoudelijke bron: voorbeeldzinnen </a:t>
            </a:r>
            <a:r>
              <a:rPr dirty="0" err="1"/>
              <a:t>hoger</a:t>
            </a:r>
            <a:r>
              <a:rPr dirty="0"/>
              <a:t> management</a:t>
            </a:r>
            <a:r>
              <a:rPr lang="nl-NL" dirty="0"/>
              <a:t>&gt;</a:t>
            </a:r>
            <a:r>
              <a:rPr dirty="0" err="1"/>
              <a:t>Legitimiteit</a:t>
            </a:r>
            <a:r>
              <a:rPr lang="nl-NL" dirty="0"/>
              <a:t>&gt;onderbouwing </a:t>
            </a:r>
            <a:r>
              <a:rPr dirty="0" err="1"/>
              <a:t>en</a:t>
            </a:r>
            <a:r>
              <a:rPr dirty="0"/>
              <a:t> de </a:t>
            </a:r>
            <a:r>
              <a:rPr dirty="0" err="1"/>
              <a:t>tekst</a:t>
            </a:r>
            <a:r>
              <a:rPr dirty="0"/>
              <a:t> </a:t>
            </a:r>
            <a:r>
              <a:rPr lang="nl-NL" dirty="0"/>
              <a:t>‘Als informatie niet op orde is…</a:t>
            </a:r>
            <a:r>
              <a:rPr dirty="0"/>
              <a:t>'. </a:t>
            </a:r>
            <a:br>
              <a:rPr lang="nl-NL" dirty="0"/>
            </a:br>
            <a:r>
              <a:rPr dirty="0"/>
              <a:t>De </a:t>
            </a:r>
            <a:r>
              <a:rPr dirty="0" err="1"/>
              <a:t>voorbeeldzinnen</a:t>
            </a:r>
            <a:r>
              <a:rPr dirty="0"/>
              <a:t> </a:t>
            </a:r>
            <a:r>
              <a:rPr dirty="0" err="1"/>
              <a:t>voor</a:t>
            </a:r>
            <a:r>
              <a:rPr dirty="0"/>
              <a:t> </a:t>
            </a:r>
            <a:r>
              <a:rPr dirty="0" err="1"/>
              <a:t>hoger</a:t>
            </a:r>
            <a:r>
              <a:rPr dirty="0"/>
              <a:t> </a:t>
            </a:r>
            <a:r>
              <a:rPr dirty="0" err="1"/>
              <a:t>en</a:t>
            </a:r>
            <a:r>
              <a:rPr dirty="0"/>
              <a:t> </a:t>
            </a:r>
            <a:r>
              <a:rPr dirty="0" err="1"/>
              <a:t>middenmanagement</a:t>
            </a:r>
            <a:r>
              <a:rPr dirty="0"/>
              <a:t> </a:t>
            </a:r>
            <a:r>
              <a:rPr dirty="0" err="1"/>
              <a:t>zijn</a:t>
            </a:r>
            <a:r>
              <a:rPr dirty="0"/>
              <a:t> </a:t>
            </a:r>
            <a:r>
              <a:rPr dirty="0" err="1"/>
              <a:t>onderling</a:t>
            </a:r>
            <a:r>
              <a:rPr dirty="0"/>
              <a:t> </a:t>
            </a:r>
            <a:r>
              <a:rPr dirty="0" err="1"/>
              <a:t>bruikbaar</a:t>
            </a:r>
            <a:r>
              <a:rPr dirty="0"/>
              <a:t>; </a:t>
            </a:r>
            <a:r>
              <a:rPr dirty="0" err="1"/>
              <a:t>kies</a:t>
            </a:r>
            <a:r>
              <a:rPr dirty="0"/>
              <a:t> wat past </a:t>
            </a:r>
            <a:r>
              <a:rPr dirty="0" err="1"/>
              <a:t>bij</a:t>
            </a:r>
            <a:r>
              <a:rPr dirty="0"/>
              <a:t> je </a:t>
            </a:r>
            <a:r>
              <a:rPr dirty="0" err="1"/>
              <a:t>gesprekspartner</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lang="nl-NL" dirty="0"/>
              <a:t>Creëer</a:t>
            </a:r>
            <a:r>
              <a:rPr dirty="0"/>
              <a:t> </a:t>
            </a:r>
            <a:r>
              <a:rPr dirty="0" err="1"/>
              <a:t>urgentie</a:t>
            </a:r>
            <a:r>
              <a:rPr dirty="0"/>
              <a:t> (</a:t>
            </a:r>
            <a:r>
              <a:rPr dirty="0" err="1"/>
              <a:t>werkwijzer</a:t>
            </a:r>
            <a:r>
              <a:rPr dirty="0"/>
              <a:t> par. 4.2): </a:t>
            </a:r>
            <a:r>
              <a:rPr dirty="0" err="1"/>
              <a:t>zonder</a:t>
            </a:r>
            <a:r>
              <a:rPr dirty="0"/>
              <a:t> </a:t>
            </a:r>
            <a:r>
              <a:rPr dirty="0" err="1"/>
              <a:t>eisen</a:t>
            </a:r>
            <a:r>
              <a:rPr dirty="0"/>
              <a:t> </a:t>
            </a:r>
            <a:r>
              <a:rPr dirty="0" err="1"/>
              <a:t>verhuizen</a:t>
            </a:r>
            <a:r>
              <a:rPr dirty="0"/>
              <a:t> de </a:t>
            </a:r>
            <a:r>
              <a:rPr dirty="0" err="1"/>
              <a:t>huidige</a:t>
            </a:r>
            <a:r>
              <a:rPr dirty="0"/>
              <a:t> </a:t>
            </a:r>
            <a:r>
              <a:rPr dirty="0" err="1"/>
              <a:t>problemen</a:t>
            </a:r>
            <a:r>
              <a:rPr dirty="0"/>
              <a:t> mee </a:t>
            </a:r>
            <a:r>
              <a:rPr dirty="0" err="1"/>
              <a:t>naar</a:t>
            </a:r>
            <a:r>
              <a:rPr dirty="0"/>
              <a:t> het </a:t>
            </a:r>
            <a:r>
              <a:rPr dirty="0" err="1"/>
              <a:t>nieuwe</a:t>
            </a:r>
            <a:r>
              <a:rPr dirty="0"/>
              <a:t> </a:t>
            </a:r>
            <a:r>
              <a:rPr dirty="0" err="1"/>
              <a:t>systeem</a:t>
            </a:r>
            <a:r>
              <a:rPr lang="nl-NL"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UITLEG</a:t>
            </a:r>
            <a:endParaRPr lang="nl-NL" dirty="0"/>
          </a:p>
          <a:p>
            <a:endParaRPr lang="nl-NL" dirty="0"/>
          </a:p>
          <a:p>
            <a:pPr marL="171450" indent="-171450">
              <a:buFont typeface="Arial" panose="020B0604020202020204" pitchFamily="34" charset="0"/>
              <a:buChar char="•"/>
            </a:pPr>
            <a:r>
              <a:rPr dirty="0" err="1"/>
              <a:t>Herhaal</a:t>
            </a:r>
            <a:r>
              <a:rPr dirty="0"/>
              <a:t> het </a:t>
            </a:r>
            <a:r>
              <a:rPr dirty="0" err="1"/>
              <a:t>besluit</a:t>
            </a:r>
            <a:r>
              <a:rPr dirty="0"/>
              <a:t> </a:t>
            </a:r>
            <a:r>
              <a:rPr dirty="0" err="1"/>
              <a:t>letterlijk</a:t>
            </a:r>
            <a:r>
              <a:rPr dirty="0"/>
              <a:t> </a:t>
            </a:r>
            <a:r>
              <a:rPr dirty="0" err="1"/>
              <a:t>en</a:t>
            </a:r>
            <a:r>
              <a:rPr dirty="0"/>
              <a:t> </a:t>
            </a:r>
            <a:r>
              <a:rPr dirty="0" err="1"/>
              <a:t>laat</a:t>
            </a:r>
            <a:r>
              <a:rPr dirty="0"/>
              <a:t> in </a:t>
            </a:r>
            <a:r>
              <a:rPr dirty="0" err="1"/>
              <a:t>drie</a:t>
            </a:r>
            <a:r>
              <a:rPr dirty="0"/>
              <a:t> </a:t>
            </a:r>
            <a:r>
              <a:rPr dirty="0" err="1"/>
              <a:t>stappen</a:t>
            </a:r>
            <a:r>
              <a:rPr dirty="0"/>
              <a:t> </a:t>
            </a:r>
            <a:r>
              <a:rPr dirty="0" err="1"/>
              <a:t>zien</a:t>
            </a:r>
            <a:r>
              <a:rPr dirty="0"/>
              <a:t> wat er </a:t>
            </a:r>
            <a:r>
              <a:rPr dirty="0" err="1"/>
              <a:t>daarna</a:t>
            </a:r>
            <a:r>
              <a:rPr dirty="0"/>
              <a:t> </a:t>
            </a:r>
            <a:r>
              <a:rPr dirty="0" err="1"/>
              <a:t>gebeurt</a:t>
            </a:r>
            <a:r>
              <a:rPr dirty="0"/>
              <a:t>. Zo </a:t>
            </a:r>
            <a:r>
              <a:rPr dirty="0" err="1"/>
              <a:t>weet</a:t>
            </a:r>
            <a:r>
              <a:rPr dirty="0"/>
              <a:t> het </a:t>
            </a:r>
            <a:r>
              <a:rPr dirty="0" err="1"/>
              <a:t>afdelingshoofd</a:t>
            </a:r>
            <a:r>
              <a:rPr dirty="0"/>
              <a:t> </a:t>
            </a:r>
            <a:r>
              <a:rPr dirty="0" err="1"/>
              <a:t>waar</a:t>
            </a:r>
            <a:r>
              <a:rPr dirty="0"/>
              <a:t> </a:t>
            </a:r>
            <a:r>
              <a:rPr dirty="0" err="1"/>
              <a:t>hij</a:t>
            </a:r>
            <a:r>
              <a:rPr lang="nl-NL" dirty="0"/>
              <a:t>/zij</a:t>
            </a:r>
            <a:r>
              <a:rPr dirty="0"/>
              <a:t> ja op </a:t>
            </a:r>
            <a:r>
              <a:rPr dirty="0" err="1"/>
              <a:t>zegt</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dirty="0"/>
              <a:t>Stel de </a:t>
            </a:r>
            <a:r>
              <a:rPr dirty="0" err="1"/>
              <a:t>vraag</a:t>
            </a:r>
            <a:r>
              <a:rPr dirty="0"/>
              <a:t> </a:t>
            </a:r>
            <a:r>
              <a:rPr dirty="0" err="1"/>
              <a:t>en</a:t>
            </a:r>
            <a:r>
              <a:rPr dirty="0"/>
              <a:t> </a:t>
            </a:r>
            <a:r>
              <a:rPr dirty="0" err="1"/>
              <a:t>wacht</a:t>
            </a:r>
            <a:r>
              <a:rPr dirty="0"/>
              <a:t> op het </a:t>
            </a:r>
            <a:r>
              <a:rPr dirty="0" err="1"/>
              <a:t>antwoord</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UITLEG</a:t>
            </a:r>
            <a:endParaRPr lang="nl-NL" dirty="0"/>
          </a:p>
          <a:p>
            <a:endParaRPr lang="nl-NL" dirty="0"/>
          </a:p>
          <a:p>
            <a:pPr marL="171450" indent="-171450">
              <a:buFont typeface="Arial" panose="020B0604020202020204" pitchFamily="34" charset="0"/>
              <a:buChar char="•"/>
            </a:pPr>
            <a:r>
              <a:rPr lang="nl-NL" dirty="0"/>
              <a:t>Werkwijzer par. 3.3. </a:t>
            </a:r>
            <a:r>
              <a:rPr lang="nl-NL" b="1" dirty="0" err="1"/>
              <a:t>Kernbooschap</a:t>
            </a:r>
            <a:r>
              <a:rPr lang="nl-NL" b="1" dirty="0"/>
              <a:t> in één zin </a:t>
            </a:r>
            <a:r>
              <a:rPr lang="nl-NL" dirty="0"/>
              <a:t>en </a:t>
            </a:r>
            <a:r>
              <a:rPr lang="nl-NL" b="1" dirty="0"/>
              <a:t>piramideprincipe</a:t>
            </a:r>
            <a:r>
              <a:rPr dirty="0"/>
              <a:t>: details </a:t>
            </a:r>
            <a:r>
              <a:rPr dirty="0" err="1"/>
              <a:t>alleen</a:t>
            </a:r>
            <a:r>
              <a:rPr dirty="0"/>
              <a:t> op </a:t>
            </a:r>
            <a:r>
              <a:rPr dirty="0" err="1"/>
              <a:t>verzoek</a:t>
            </a:r>
            <a:r>
              <a:rPr dirty="0"/>
              <a:t>. </a:t>
            </a:r>
            <a:r>
              <a:rPr dirty="0" err="1"/>
              <a:t>Deze</a:t>
            </a:r>
            <a:r>
              <a:rPr dirty="0"/>
              <a:t> slide </a:t>
            </a:r>
            <a:r>
              <a:rPr dirty="0" err="1"/>
              <a:t>laat</a:t>
            </a:r>
            <a:r>
              <a:rPr dirty="0"/>
              <a:t> je</a:t>
            </a:r>
            <a:r>
              <a:rPr lang="nl-NL" dirty="0"/>
              <a:t> dus</a:t>
            </a:r>
            <a:r>
              <a:rPr dirty="0"/>
              <a:t> </a:t>
            </a:r>
            <a:r>
              <a:rPr dirty="0" err="1"/>
              <a:t>alleen</a:t>
            </a:r>
            <a:r>
              <a:rPr dirty="0"/>
              <a:t> </a:t>
            </a:r>
            <a:r>
              <a:rPr dirty="0" err="1"/>
              <a:t>zien</a:t>
            </a:r>
            <a:r>
              <a:rPr dirty="0"/>
              <a:t> </a:t>
            </a:r>
            <a:r>
              <a:rPr dirty="0" err="1"/>
              <a:t>als</a:t>
            </a:r>
            <a:r>
              <a:rPr dirty="0"/>
              <a:t> er </a:t>
            </a:r>
            <a:r>
              <a:rPr dirty="0" err="1"/>
              <a:t>vragen</a:t>
            </a:r>
            <a:r>
              <a:rPr dirty="0"/>
              <a:t> </a:t>
            </a:r>
            <a:r>
              <a:rPr dirty="0" err="1"/>
              <a:t>komen</a:t>
            </a:r>
            <a:r>
              <a:rPr dirty="0"/>
              <a:t>.</a:t>
            </a:r>
          </a:p>
          <a:p>
            <a:pPr marL="171450" indent="-171450">
              <a:buFont typeface="Arial" panose="020B0604020202020204" pitchFamily="34" charset="0"/>
              <a:buChar char="•"/>
            </a:pPr>
            <a:endParaRPr dirty="0"/>
          </a:p>
          <a:p>
            <a:pPr marL="171450" indent="-171450">
              <a:buFont typeface="Arial" panose="020B0604020202020204" pitchFamily="34" charset="0"/>
              <a:buChar char="•"/>
            </a:pPr>
            <a:r>
              <a:rPr lang="nl-NL" dirty="0"/>
              <a:t>Inhoudelijke b</a:t>
            </a:r>
            <a:r>
              <a:rPr dirty="0" err="1"/>
              <a:t>ron</a:t>
            </a:r>
            <a:r>
              <a:rPr dirty="0"/>
              <a:t>: </a:t>
            </a:r>
            <a:r>
              <a:rPr lang="nl-NL" dirty="0"/>
              <a:t>voorbeeldzinnen</a:t>
            </a:r>
            <a:r>
              <a:rPr dirty="0"/>
              <a:t> </a:t>
            </a:r>
            <a:r>
              <a:rPr dirty="0" err="1"/>
              <a:t>middenmanagement</a:t>
            </a:r>
            <a:r>
              <a:rPr dirty="0"/>
              <a:t> </a:t>
            </a:r>
            <a:r>
              <a:rPr lang="nl-NL" dirty="0"/>
              <a:t>Organisatie&gt;</a:t>
            </a:r>
            <a:r>
              <a:rPr dirty="0" err="1"/>
              <a:t>Efficiënt</a:t>
            </a:r>
            <a:r>
              <a:rPr dirty="0"/>
              <a:t> </a:t>
            </a:r>
            <a:r>
              <a:rPr dirty="0" err="1"/>
              <a:t>en</a:t>
            </a:r>
            <a:r>
              <a:rPr dirty="0"/>
              <a:t> </a:t>
            </a:r>
            <a:r>
              <a:rPr dirty="0" err="1"/>
              <a:t>effectief</a:t>
            </a:r>
            <a:r>
              <a:rPr dirty="0"/>
              <a:t> </a:t>
            </a:r>
            <a:r>
              <a:rPr dirty="0" err="1"/>
              <a:t>werken</a:t>
            </a:r>
            <a:r>
              <a:rPr lang="nl-NL" dirty="0"/>
              <a:t> en Risicobeheersing&gt;onderbouwing en </a:t>
            </a:r>
            <a:r>
              <a:rPr lang="nl-NL" dirty="0" err="1"/>
              <a:t>Legitimitiet</a:t>
            </a:r>
            <a:r>
              <a:rPr lang="nl-NL" dirty="0"/>
              <a:t>&gt;</a:t>
            </a:r>
            <a:r>
              <a:rPr dirty="0" err="1"/>
              <a:t>Voldoen</a:t>
            </a:r>
            <a:r>
              <a:rPr dirty="0"/>
              <a:t> </a:t>
            </a:r>
            <a:r>
              <a:rPr dirty="0" err="1"/>
              <a:t>aan</a:t>
            </a:r>
            <a:r>
              <a:rPr dirty="0"/>
              <a:t> wet- </a:t>
            </a:r>
            <a:r>
              <a:rPr dirty="0" err="1"/>
              <a:t>en</a:t>
            </a:r>
            <a:r>
              <a:rPr dirty="0"/>
              <a:t> </a:t>
            </a:r>
            <a:r>
              <a:rPr dirty="0" err="1"/>
              <a:t>regelgeving</a:t>
            </a:r>
            <a:r>
              <a:rPr lang="nl-NL" dirty="0"/>
              <a:t>&gt; onderbouwing</a:t>
            </a:r>
            <a:r>
              <a:rPr dirty="0"/>
              <a: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10/19/2026</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tionaalarchief.nl/archiveren/kennisbank/voorbeeldzinnen-middenmanagement-duto-raamwerk"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realisatieibds.nl/groups/view/c23ab74c-adb4-424e-917d-773a37968efe/kenniscentrum-van-de-ibds/wiki/view/914d3a8e-0d05-4df6-b553-e4eaaa6905f5/werkwijzer-bestuursgesprek-data"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CC"/>
          </a:solidFill>
        </p:spPr>
        <p:txBody>
          <a:bodyPr/>
          <a:lstStyle/>
          <a:p>
            <a:pPr algn="l"/>
            <a:r>
              <a:rPr lang="nl-NL" sz="3000" dirty="0"/>
              <a:t>Dit voorbeeld </a:t>
            </a:r>
            <a:r>
              <a:rPr lang="nl-NL" sz="3000"/>
              <a:t>voor middenmanagement </a:t>
            </a:r>
            <a:r>
              <a:rPr lang="nl-NL" sz="3000" dirty="0"/>
              <a:t>is gemaakt met het presentatiesjabloon. </a:t>
            </a:r>
            <a:endParaRPr sz="3000" dirty="0"/>
          </a:p>
        </p:txBody>
      </p:sp>
      <p:sp>
        <p:nvSpPr>
          <p:cNvPr id="3" name="Content Placeholder 2"/>
          <p:cNvSpPr>
            <a:spLocks noGrp="1"/>
          </p:cNvSpPr>
          <p:nvPr>
            <p:ph idx="1"/>
          </p:nvPr>
        </p:nvSpPr>
        <p:spPr>
          <a:solidFill>
            <a:srgbClr val="FFFFCC"/>
          </a:solidFill>
        </p:spPr>
        <p:txBody>
          <a:bodyPr>
            <a:normAutofit fontScale="77500" lnSpcReduction="20000"/>
          </a:bodyPr>
          <a:lstStyle/>
          <a:p>
            <a:pPr marL="0" indent="0">
              <a:spcAft>
                <a:spcPts val="1000"/>
              </a:spcAft>
              <a:buNone/>
            </a:pPr>
            <a:r>
              <a:rPr lang="nl-NL" sz="2200" b="1" dirty="0"/>
              <a:t>Deze informatie is gebruikt:</a:t>
            </a:r>
            <a:endParaRPr lang="nl-NL" sz="2200" dirty="0"/>
          </a:p>
          <a:p>
            <a:pPr>
              <a:spcAft>
                <a:spcPts val="1000"/>
              </a:spcAft>
            </a:pPr>
            <a:r>
              <a:rPr sz="2200" dirty="0" err="1"/>
              <a:t>Fictieve</a:t>
            </a:r>
            <a:r>
              <a:rPr sz="2200" dirty="0"/>
              <a:t> </a:t>
            </a:r>
            <a:r>
              <a:rPr sz="2200" dirty="0" err="1"/>
              <a:t>gesprekspartner</a:t>
            </a:r>
            <a:r>
              <a:rPr sz="2200" dirty="0"/>
              <a:t>: </a:t>
            </a:r>
            <a:r>
              <a:rPr sz="2200" dirty="0" err="1"/>
              <a:t>afdelingshoofd</a:t>
            </a:r>
            <a:r>
              <a:rPr sz="2200" dirty="0"/>
              <a:t> </a:t>
            </a:r>
            <a:r>
              <a:rPr sz="2200" dirty="0" err="1"/>
              <a:t>Vergunningen</a:t>
            </a:r>
            <a:r>
              <a:rPr sz="2200" dirty="0"/>
              <a:t> </a:t>
            </a:r>
            <a:r>
              <a:rPr sz="2200" dirty="0" err="1"/>
              <a:t>bij</a:t>
            </a:r>
            <a:r>
              <a:rPr sz="2200" dirty="0"/>
              <a:t> </a:t>
            </a:r>
            <a:r>
              <a:rPr sz="2200" dirty="0" err="1"/>
              <a:t>een</a:t>
            </a:r>
            <a:r>
              <a:rPr sz="2200" dirty="0"/>
              <a:t> </a:t>
            </a:r>
            <a:r>
              <a:rPr sz="2200" dirty="0" err="1"/>
              <a:t>gemeente</a:t>
            </a:r>
            <a:r>
              <a:rPr sz="2200" dirty="0"/>
              <a:t>, </a:t>
            </a:r>
            <a:r>
              <a:rPr sz="2200" dirty="0" err="1"/>
              <a:t>opdrachtgever</a:t>
            </a:r>
            <a:r>
              <a:rPr sz="2200" dirty="0"/>
              <a:t> </a:t>
            </a:r>
            <a:r>
              <a:rPr sz="2200" dirty="0" err="1"/>
              <a:t>voor</a:t>
            </a:r>
            <a:r>
              <a:rPr sz="2200" dirty="0"/>
              <a:t> de </a:t>
            </a:r>
            <a:r>
              <a:rPr sz="2200" dirty="0" err="1"/>
              <a:t>aanbesteding</a:t>
            </a:r>
            <a:r>
              <a:rPr sz="2200" dirty="0"/>
              <a:t> van </a:t>
            </a:r>
            <a:r>
              <a:rPr sz="2200" dirty="0" err="1"/>
              <a:t>een</a:t>
            </a:r>
            <a:r>
              <a:rPr sz="2200" dirty="0"/>
              <a:t> </a:t>
            </a:r>
            <a:r>
              <a:rPr sz="2200" dirty="0" err="1"/>
              <a:t>nieuw</a:t>
            </a:r>
            <a:r>
              <a:rPr sz="2200" dirty="0"/>
              <a:t> </a:t>
            </a:r>
            <a:r>
              <a:rPr sz="2200" dirty="0" err="1"/>
              <a:t>vergunningensysteem</a:t>
            </a:r>
            <a:r>
              <a:rPr sz="2200" dirty="0"/>
              <a:t>.</a:t>
            </a:r>
          </a:p>
          <a:p>
            <a:pPr>
              <a:spcAft>
                <a:spcPts val="1000"/>
              </a:spcAft>
            </a:pPr>
            <a:r>
              <a:rPr sz="2200" dirty="0" err="1"/>
              <a:t>Gekozen</a:t>
            </a:r>
            <a:r>
              <a:rPr sz="2200" dirty="0"/>
              <a:t> </a:t>
            </a:r>
            <a:r>
              <a:rPr sz="2200" dirty="0" err="1"/>
              <a:t>invalshoeken</a:t>
            </a:r>
            <a:r>
              <a:rPr sz="2200" dirty="0"/>
              <a:t> </a:t>
            </a:r>
            <a:r>
              <a:rPr sz="2200" dirty="0" err="1"/>
              <a:t>uit</a:t>
            </a:r>
            <a:r>
              <a:rPr sz="2200" dirty="0"/>
              <a:t> de DUTO-</a:t>
            </a:r>
            <a:r>
              <a:rPr sz="2200" dirty="0" err="1"/>
              <a:t>waardendriehoek</a:t>
            </a:r>
            <a:r>
              <a:rPr sz="2200" dirty="0"/>
              <a:t>: </a:t>
            </a:r>
            <a:r>
              <a:rPr sz="2200" dirty="0" err="1"/>
              <a:t>Organisatie</a:t>
            </a:r>
            <a:r>
              <a:rPr sz="2200" dirty="0"/>
              <a:t> (</a:t>
            </a:r>
            <a:r>
              <a:rPr sz="2200" dirty="0" err="1"/>
              <a:t>efficiënt</a:t>
            </a:r>
            <a:r>
              <a:rPr sz="2200" dirty="0"/>
              <a:t> </a:t>
            </a:r>
            <a:r>
              <a:rPr sz="2200" dirty="0" err="1"/>
              <a:t>en</a:t>
            </a:r>
            <a:r>
              <a:rPr sz="2200" dirty="0"/>
              <a:t> </a:t>
            </a:r>
            <a:r>
              <a:rPr sz="2200" dirty="0" err="1"/>
              <a:t>effectief</a:t>
            </a:r>
            <a:r>
              <a:rPr sz="2200" dirty="0"/>
              <a:t> </a:t>
            </a:r>
            <a:r>
              <a:rPr sz="2200" dirty="0" err="1"/>
              <a:t>werken</a:t>
            </a:r>
            <a:r>
              <a:rPr sz="2200" dirty="0"/>
              <a:t>) </a:t>
            </a:r>
            <a:r>
              <a:rPr sz="2200" dirty="0" err="1"/>
              <a:t>en</a:t>
            </a:r>
            <a:r>
              <a:rPr sz="2200" dirty="0"/>
              <a:t> </a:t>
            </a:r>
            <a:r>
              <a:rPr sz="2200" dirty="0" err="1"/>
              <a:t>Legitimiteit</a:t>
            </a:r>
            <a:r>
              <a:rPr sz="2200" dirty="0"/>
              <a:t> (</a:t>
            </a:r>
            <a:r>
              <a:rPr sz="2200" dirty="0" err="1"/>
              <a:t>voldoen</a:t>
            </a:r>
            <a:r>
              <a:rPr sz="2200" dirty="0"/>
              <a:t> </a:t>
            </a:r>
            <a:r>
              <a:rPr sz="2200" dirty="0" err="1"/>
              <a:t>aan</a:t>
            </a:r>
            <a:r>
              <a:rPr sz="2200" dirty="0"/>
              <a:t> wet- </a:t>
            </a:r>
            <a:r>
              <a:rPr sz="2200" dirty="0" err="1"/>
              <a:t>en</a:t>
            </a:r>
            <a:r>
              <a:rPr sz="2200" dirty="0"/>
              <a:t> </a:t>
            </a:r>
            <a:r>
              <a:rPr sz="2200" dirty="0" err="1"/>
              <a:t>regelgeving</a:t>
            </a:r>
            <a:r>
              <a:rPr sz="2200" dirty="0"/>
              <a:t>).</a:t>
            </a:r>
          </a:p>
          <a:p>
            <a:pPr>
              <a:spcAft>
                <a:spcPts val="1000"/>
              </a:spcAft>
            </a:pPr>
            <a:r>
              <a:rPr sz="2200" dirty="0"/>
              <a:t>Doel van het </a:t>
            </a:r>
            <a:r>
              <a:rPr sz="2200" dirty="0" err="1"/>
              <a:t>gesprek</a:t>
            </a:r>
            <a:r>
              <a:rPr sz="2200" dirty="0"/>
              <a:t>: </a:t>
            </a:r>
            <a:r>
              <a:rPr sz="2200" dirty="0" err="1"/>
              <a:t>een</a:t>
            </a:r>
            <a:r>
              <a:rPr sz="2200" dirty="0"/>
              <a:t> </a:t>
            </a:r>
            <a:r>
              <a:rPr sz="2200" dirty="0" err="1"/>
              <a:t>besluit</a:t>
            </a:r>
            <a:r>
              <a:rPr sz="2200" dirty="0"/>
              <a:t>. De DUTO-</a:t>
            </a:r>
            <a:r>
              <a:rPr sz="2200" dirty="0" err="1"/>
              <a:t>eisen</a:t>
            </a:r>
            <a:r>
              <a:rPr sz="2200" dirty="0"/>
              <a:t> </a:t>
            </a:r>
            <a:r>
              <a:rPr sz="2200" dirty="0" err="1"/>
              <a:t>komen</a:t>
            </a:r>
            <a:r>
              <a:rPr sz="2200" dirty="0"/>
              <a:t> in het </a:t>
            </a:r>
            <a:r>
              <a:rPr sz="2200" dirty="0" err="1"/>
              <a:t>programma</a:t>
            </a:r>
            <a:r>
              <a:rPr sz="2200" dirty="0"/>
              <a:t> van </a:t>
            </a:r>
            <a:r>
              <a:rPr sz="2200" dirty="0" err="1"/>
              <a:t>eisen</a:t>
            </a:r>
            <a:r>
              <a:rPr sz="2200" dirty="0"/>
              <a:t> </a:t>
            </a:r>
            <a:r>
              <a:rPr sz="2200" dirty="0" err="1"/>
              <a:t>voor</a:t>
            </a:r>
            <a:r>
              <a:rPr sz="2200" dirty="0"/>
              <a:t> het </a:t>
            </a:r>
            <a:r>
              <a:rPr sz="2200" dirty="0" err="1"/>
              <a:t>nieuwe</a:t>
            </a:r>
            <a:r>
              <a:rPr sz="2200" dirty="0"/>
              <a:t> </a:t>
            </a:r>
            <a:r>
              <a:rPr sz="2200" dirty="0" err="1"/>
              <a:t>systeem</a:t>
            </a:r>
            <a:r>
              <a:rPr sz="2200" dirty="0"/>
              <a:t>.</a:t>
            </a:r>
            <a:endParaRPr lang="nl-NL" sz="2200" dirty="0"/>
          </a:p>
          <a:p>
            <a:pPr marL="0" indent="0">
              <a:spcAft>
                <a:spcPts val="1000"/>
              </a:spcAft>
              <a:buNone/>
            </a:pPr>
            <a:r>
              <a:rPr lang="nl-NL" sz="2200" b="1" dirty="0"/>
              <a:t>En verder:</a:t>
            </a:r>
          </a:p>
          <a:p>
            <a:pPr>
              <a:spcAft>
                <a:spcPts val="1000"/>
              </a:spcAft>
            </a:pPr>
            <a:r>
              <a:rPr sz="2200" dirty="0"/>
              <a:t>De slides </a:t>
            </a:r>
            <a:r>
              <a:rPr sz="2200" dirty="0" err="1"/>
              <a:t>ondersteunen</a:t>
            </a:r>
            <a:r>
              <a:rPr sz="2200" dirty="0"/>
              <a:t> het </a:t>
            </a:r>
            <a:r>
              <a:rPr sz="2200" dirty="0" err="1"/>
              <a:t>verhaal</a:t>
            </a:r>
            <a:r>
              <a:rPr sz="2200" dirty="0"/>
              <a:t> </a:t>
            </a:r>
            <a:r>
              <a:rPr sz="2200" dirty="0" err="1"/>
              <a:t>dat</a:t>
            </a:r>
            <a:r>
              <a:rPr sz="2200" dirty="0"/>
              <a:t> je </a:t>
            </a:r>
            <a:r>
              <a:rPr sz="2200" dirty="0" err="1"/>
              <a:t>vertelt</a:t>
            </a:r>
            <a:r>
              <a:rPr sz="2200" dirty="0"/>
              <a:t>. </a:t>
            </a:r>
            <a:endParaRPr lang="nl-NL" sz="2200" dirty="0"/>
          </a:p>
          <a:p>
            <a:pPr>
              <a:spcAft>
                <a:spcPts val="1000"/>
              </a:spcAft>
            </a:pPr>
            <a:r>
              <a:rPr sz="2200" dirty="0"/>
              <a:t>De </a:t>
            </a:r>
            <a:r>
              <a:rPr sz="2200" dirty="0" err="1"/>
              <a:t>teksten</a:t>
            </a:r>
            <a:r>
              <a:rPr sz="2200" dirty="0"/>
              <a:t> </a:t>
            </a:r>
            <a:r>
              <a:rPr lang="nl-NL" sz="2200" dirty="0"/>
              <a:t>zijn gebaseerd op </a:t>
            </a:r>
            <a:r>
              <a:rPr sz="2200" dirty="0">
                <a:hlinkClick r:id="rId3"/>
              </a:rPr>
              <a:t>de </a:t>
            </a:r>
            <a:r>
              <a:rPr sz="2200" dirty="0" err="1">
                <a:hlinkClick r:id="rId3"/>
              </a:rPr>
              <a:t>voorbeeldzinnen</a:t>
            </a:r>
            <a:r>
              <a:rPr sz="2200" dirty="0">
                <a:hlinkClick r:id="rId3"/>
              </a:rPr>
              <a:t> </a:t>
            </a:r>
            <a:r>
              <a:rPr sz="2200" dirty="0" err="1">
                <a:hlinkClick r:id="rId3"/>
              </a:rPr>
              <a:t>voor</a:t>
            </a:r>
            <a:r>
              <a:rPr sz="2200" dirty="0">
                <a:hlinkClick r:id="rId3"/>
              </a:rPr>
              <a:t> </a:t>
            </a:r>
            <a:r>
              <a:rPr sz="2200" err="1">
                <a:hlinkClick r:id="rId3"/>
              </a:rPr>
              <a:t>middenmanagement</a:t>
            </a:r>
            <a:r>
              <a:rPr sz="2200"/>
              <a:t>.</a:t>
            </a:r>
            <a:endParaRPr lang="nl-NL" sz="2200"/>
          </a:p>
          <a:p>
            <a:pPr>
              <a:spcAft>
                <a:spcPts val="1000"/>
              </a:spcAft>
            </a:pPr>
            <a:r>
              <a:rPr lang="nl-NL" sz="2200"/>
              <a:t>Bekijk het notitie-deel van de slides voor </a:t>
            </a:r>
            <a:r>
              <a:rPr lang="nl-NL" sz="2200" b="1"/>
              <a:t>uitleg</a:t>
            </a:r>
            <a:r>
              <a:rPr lang="nl-NL" sz="2200"/>
              <a:t> hoe de slide is ingevuld.</a:t>
            </a:r>
          </a:p>
          <a:p>
            <a:pPr marL="0" indent="0">
              <a:spcAft>
                <a:spcPts val="1000"/>
              </a:spcAft>
              <a:buNone/>
            </a:pPr>
            <a:endParaRPr lang="nl-NL" sz="2200" b="1"/>
          </a:p>
          <a:p>
            <a:pPr marL="0" indent="0" algn="r">
              <a:spcAft>
                <a:spcPts val="1000"/>
              </a:spcAft>
              <a:buNone/>
            </a:pPr>
            <a:r>
              <a:rPr lang="nl-NL" sz="2200" b="1"/>
              <a:t>Bekijk </a:t>
            </a:r>
            <a:r>
              <a:rPr lang="nl-NL" sz="2200" b="1" dirty="0"/>
              <a:t>hoe dit voorbeeld is uitgewerkt met de vijf bouwstenen uit de </a:t>
            </a:r>
            <a:r>
              <a:rPr lang="nl-NL" sz="2200" b="1" dirty="0">
                <a:hlinkClick r:id="rId4"/>
              </a:rPr>
              <a:t>werkwijzer</a:t>
            </a:r>
            <a:r>
              <a:rPr lang="nl-NL" sz="2200" b="1" dirty="0"/>
              <a:t>, zie volgende slide  -&gt;</a:t>
            </a:r>
          </a:p>
          <a:p>
            <a:pPr>
              <a:spcAft>
                <a:spcPts val="1000"/>
              </a:spcAft>
            </a:pPr>
            <a:endParaRPr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CC"/>
          </a:solidFill>
        </p:spPr>
        <p:txBody>
          <a:bodyPr/>
          <a:lstStyle/>
          <a:p>
            <a:r>
              <a:rPr sz="2800" dirty="0"/>
              <a:t>Zo is </a:t>
            </a:r>
            <a:r>
              <a:rPr sz="2800" dirty="0" err="1"/>
              <a:t>dit</a:t>
            </a:r>
            <a:r>
              <a:rPr sz="2800" dirty="0"/>
              <a:t> </a:t>
            </a:r>
            <a:r>
              <a:rPr sz="2800" dirty="0" err="1"/>
              <a:t>voorbeeld</a:t>
            </a:r>
            <a:r>
              <a:rPr sz="2800" dirty="0"/>
              <a:t> </a:t>
            </a:r>
            <a:r>
              <a:rPr sz="2800" dirty="0" err="1"/>
              <a:t>opgebouwd</a:t>
            </a:r>
            <a:r>
              <a:rPr sz="2800" dirty="0"/>
              <a:t> met de </a:t>
            </a:r>
            <a:r>
              <a:rPr sz="2800" err="1"/>
              <a:t>vijf</a:t>
            </a:r>
            <a:r>
              <a:rPr sz="2800"/>
              <a:t> bouwstenen</a:t>
            </a:r>
            <a:endParaRPr sz="2800" dirty="0"/>
          </a:p>
        </p:txBody>
      </p:sp>
      <p:sp>
        <p:nvSpPr>
          <p:cNvPr id="3" name="Rectangle 2"/>
          <p:cNvSpPr/>
          <p:nvPr/>
        </p:nvSpPr>
        <p:spPr>
          <a:xfrm>
            <a:off x="609600" y="1417320"/>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1. Analyse bestuurder</a:t>
            </a:r>
          </a:p>
        </p:txBody>
      </p:sp>
      <p:sp>
        <p:nvSpPr>
          <p:cNvPr id="4" name="Rectangle 3"/>
          <p:cNvSpPr/>
          <p:nvPr/>
        </p:nvSpPr>
        <p:spPr>
          <a:xfrm>
            <a:off x="2987040" y="1417320"/>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400" b="0" dirty="0" err="1">
                <a:solidFill>
                  <a:srgbClr val="000000"/>
                </a:solidFill>
              </a:rPr>
              <a:t>Afdelingshoofd</a:t>
            </a:r>
            <a:r>
              <a:rPr sz="1400" b="0" dirty="0">
                <a:solidFill>
                  <a:srgbClr val="000000"/>
                </a:solidFill>
              </a:rPr>
              <a:t> </a:t>
            </a:r>
            <a:r>
              <a:rPr sz="1400" b="0" dirty="0" err="1">
                <a:solidFill>
                  <a:srgbClr val="000000"/>
                </a:solidFill>
              </a:rPr>
              <a:t>Vergunningen</a:t>
            </a:r>
            <a:r>
              <a:rPr lang="nl-NL" sz="1400" dirty="0">
                <a:solidFill>
                  <a:srgbClr val="000000"/>
                </a:solidFill>
              </a:rPr>
              <a:t>, Toezicht en Handhaving</a:t>
            </a:r>
            <a:r>
              <a:rPr sz="1400" b="0" dirty="0">
                <a:solidFill>
                  <a:srgbClr val="000000"/>
                </a:solidFill>
              </a:rPr>
              <a:t> </a:t>
            </a:r>
            <a:r>
              <a:rPr lang="nl-NL" sz="1400" b="0" dirty="0">
                <a:solidFill>
                  <a:srgbClr val="000000"/>
                </a:solidFill>
              </a:rPr>
              <a:t>(VTH) </a:t>
            </a:r>
            <a:r>
              <a:rPr sz="1400" b="0" dirty="0" err="1">
                <a:solidFill>
                  <a:srgbClr val="000000"/>
                </a:solidFill>
              </a:rPr>
              <a:t>bij</a:t>
            </a:r>
            <a:r>
              <a:rPr sz="1400" b="0" dirty="0">
                <a:solidFill>
                  <a:srgbClr val="000000"/>
                </a:solidFill>
              </a:rPr>
              <a:t> </a:t>
            </a:r>
            <a:r>
              <a:rPr sz="1400" b="0" dirty="0" err="1">
                <a:solidFill>
                  <a:srgbClr val="000000"/>
                </a:solidFill>
              </a:rPr>
              <a:t>een</a:t>
            </a:r>
            <a:r>
              <a:rPr sz="1400" b="0" dirty="0">
                <a:solidFill>
                  <a:srgbClr val="000000"/>
                </a:solidFill>
              </a:rPr>
              <a:t> </a:t>
            </a:r>
            <a:r>
              <a:rPr sz="1400" b="0" dirty="0" err="1">
                <a:solidFill>
                  <a:srgbClr val="000000"/>
                </a:solidFill>
              </a:rPr>
              <a:t>gemeente</a:t>
            </a:r>
            <a:r>
              <a:rPr sz="1400" b="0" dirty="0">
                <a:solidFill>
                  <a:srgbClr val="000000"/>
                </a:solidFill>
              </a:rPr>
              <a:t>, </a:t>
            </a:r>
            <a:r>
              <a:rPr sz="1400" b="0" dirty="0" err="1">
                <a:solidFill>
                  <a:srgbClr val="000000"/>
                </a:solidFill>
              </a:rPr>
              <a:t>opdrachtgever</a:t>
            </a:r>
            <a:r>
              <a:rPr sz="1400" b="0" dirty="0">
                <a:solidFill>
                  <a:srgbClr val="000000"/>
                </a:solidFill>
              </a:rPr>
              <a:t> voor de </a:t>
            </a:r>
            <a:r>
              <a:rPr sz="1400" b="0" dirty="0" err="1">
                <a:solidFill>
                  <a:srgbClr val="000000"/>
                </a:solidFill>
              </a:rPr>
              <a:t>aanbesteding</a:t>
            </a:r>
            <a:r>
              <a:rPr sz="1400" b="0" dirty="0">
                <a:solidFill>
                  <a:srgbClr val="000000"/>
                </a:solidFill>
              </a:rPr>
              <a:t> van </a:t>
            </a:r>
            <a:r>
              <a:rPr sz="1400" b="0" dirty="0" err="1">
                <a:solidFill>
                  <a:srgbClr val="000000"/>
                </a:solidFill>
              </a:rPr>
              <a:t>een</a:t>
            </a:r>
            <a:r>
              <a:rPr sz="1400" b="0" dirty="0">
                <a:solidFill>
                  <a:srgbClr val="000000"/>
                </a:solidFill>
              </a:rPr>
              <a:t> </a:t>
            </a:r>
            <a:r>
              <a:rPr sz="1400" b="0" dirty="0" err="1">
                <a:solidFill>
                  <a:srgbClr val="000000"/>
                </a:solidFill>
              </a:rPr>
              <a:t>nieuw</a:t>
            </a:r>
            <a:r>
              <a:rPr sz="1400" b="0" dirty="0">
                <a:solidFill>
                  <a:srgbClr val="000000"/>
                </a:solidFill>
              </a:rPr>
              <a:t> </a:t>
            </a:r>
            <a:r>
              <a:rPr sz="1400" b="0" dirty="0" err="1">
                <a:solidFill>
                  <a:srgbClr val="000000"/>
                </a:solidFill>
              </a:rPr>
              <a:t>vergunningensysteem</a:t>
            </a:r>
            <a:r>
              <a:rPr sz="1400" b="0" dirty="0">
                <a:solidFill>
                  <a:srgbClr val="000000"/>
                </a:solidFill>
              </a:rPr>
              <a:t>. </a:t>
            </a:r>
            <a:r>
              <a:rPr sz="1400" b="0" dirty="0" err="1">
                <a:solidFill>
                  <a:srgbClr val="000000"/>
                </a:solidFill>
              </a:rPr>
              <a:t>Stuurt</a:t>
            </a:r>
            <a:r>
              <a:rPr sz="1400" b="0" dirty="0">
                <a:solidFill>
                  <a:srgbClr val="000000"/>
                </a:solidFill>
              </a:rPr>
              <a:t> op </a:t>
            </a:r>
            <a:r>
              <a:rPr sz="1400" b="0" dirty="0" err="1">
                <a:solidFill>
                  <a:srgbClr val="000000"/>
                </a:solidFill>
              </a:rPr>
              <a:t>doorlooptijden</a:t>
            </a:r>
            <a:r>
              <a:rPr sz="1400" b="0" dirty="0">
                <a:solidFill>
                  <a:srgbClr val="000000"/>
                </a:solidFill>
              </a:rPr>
              <a:t> en </a:t>
            </a:r>
            <a:r>
              <a:rPr sz="1400" b="0" dirty="0" err="1">
                <a:solidFill>
                  <a:srgbClr val="000000"/>
                </a:solidFill>
              </a:rPr>
              <a:t>werkdruk</a:t>
            </a:r>
            <a:r>
              <a:rPr sz="1400" b="0" dirty="0">
                <a:solidFill>
                  <a:srgbClr val="000000"/>
                </a:solidFill>
              </a:rPr>
              <a:t>, </a:t>
            </a:r>
            <a:r>
              <a:rPr sz="1400" b="0" dirty="0" err="1">
                <a:solidFill>
                  <a:srgbClr val="000000"/>
                </a:solidFill>
              </a:rPr>
              <a:t>ergert</a:t>
            </a:r>
            <a:r>
              <a:rPr sz="1400" b="0" dirty="0">
                <a:solidFill>
                  <a:srgbClr val="000000"/>
                </a:solidFill>
              </a:rPr>
              <a:t> </a:t>
            </a:r>
            <a:r>
              <a:rPr sz="1400" b="0" dirty="0" err="1">
                <a:solidFill>
                  <a:srgbClr val="000000"/>
                </a:solidFill>
              </a:rPr>
              <a:t>zich</a:t>
            </a:r>
            <a:r>
              <a:rPr sz="1400" b="0" dirty="0">
                <a:solidFill>
                  <a:srgbClr val="000000"/>
                </a:solidFill>
              </a:rPr>
              <a:t> </a:t>
            </a:r>
            <a:r>
              <a:rPr sz="1400" b="0" dirty="0" err="1">
                <a:solidFill>
                  <a:srgbClr val="000000"/>
                </a:solidFill>
              </a:rPr>
              <a:t>aan</a:t>
            </a:r>
            <a:r>
              <a:rPr sz="1400" b="0" dirty="0">
                <a:solidFill>
                  <a:srgbClr val="000000"/>
                </a:solidFill>
              </a:rPr>
              <a:t> de </a:t>
            </a:r>
            <a:r>
              <a:rPr sz="1400" b="0" dirty="0" err="1">
                <a:solidFill>
                  <a:srgbClr val="000000"/>
                </a:solidFill>
              </a:rPr>
              <a:t>tijd</a:t>
            </a:r>
            <a:r>
              <a:rPr sz="1400" b="0" dirty="0">
                <a:solidFill>
                  <a:srgbClr val="000000"/>
                </a:solidFill>
              </a:rPr>
              <a:t> die Woo-</a:t>
            </a:r>
            <a:r>
              <a:rPr sz="1400" b="0" dirty="0" err="1">
                <a:solidFill>
                  <a:srgbClr val="000000"/>
                </a:solidFill>
              </a:rPr>
              <a:t>verzoeken</a:t>
            </a:r>
            <a:r>
              <a:rPr sz="1400" b="0" dirty="0">
                <a:solidFill>
                  <a:srgbClr val="000000"/>
                </a:solidFill>
              </a:rPr>
              <a:t> </a:t>
            </a:r>
            <a:r>
              <a:rPr sz="1400" b="0" dirty="0" err="1">
                <a:solidFill>
                  <a:srgbClr val="000000"/>
                </a:solidFill>
              </a:rPr>
              <a:t>kosten</a:t>
            </a:r>
            <a:r>
              <a:rPr sz="1400" b="0" dirty="0">
                <a:solidFill>
                  <a:srgbClr val="000000"/>
                </a:solidFill>
              </a:rPr>
              <a:t>. </a:t>
            </a:r>
            <a:r>
              <a:rPr sz="1400" b="0" dirty="0" err="1">
                <a:solidFill>
                  <a:srgbClr val="000000"/>
                </a:solidFill>
              </a:rPr>
              <a:t>Praktisch</a:t>
            </a:r>
            <a:r>
              <a:rPr sz="1400" b="0" dirty="0">
                <a:solidFill>
                  <a:srgbClr val="000000"/>
                </a:solidFill>
              </a:rPr>
              <a:t> </a:t>
            </a:r>
            <a:r>
              <a:rPr sz="1400" b="0" dirty="0" err="1">
                <a:solidFill>
                  <a:srgbClr val="000000"/>
                </a:solidFill>
              </a:rPr>
              <a:t>ingesteld</a:t>
            </a:r>
            <a:r>
              <a:rPr sz="1400" b="0" dirty="0">
                <a:solidFill>
                  <a:srgbClr val="000000"/>
                </a:solidFill>
              </a:rPr>
              <a:t>, </a:t>
            </a:r>
            <a:r>
              <a:rPr sz="1400" b="0" dirty="0" err="1">
                <a:solidFill>
                  <a:srgbClr val="000000"/>
                </a:solidFill>
              </a:rPr>
              <a:t>wil</a:t>
            </a:r>
            <a:r>
              <a:rPr sz="1400" b="0" dirty="0">
                <a:solidFill>
                  <a:srgbClr val="000000"/>
                </a:solidFill>
              </a:rPr>
              <a:t> </a:t>
            </a:r>
            <a:r>
              <a:rPr sz="1400" b="0" dirty="0" err="1">
                <a:solidFill>
                  <a:srgbClr val="000000"/>
                </a:solidFill>
              </a:rPr>
              <a:t>weten</a:t>
            </a:r>
            <a:r>
              <a:rPr sz="1400" b="0" dirty="0">
                <a:solidFill>
                  <a:srgbClr val="000000"/>
                </a:solidFill>
              </a:rPr>
              <a:t> wat het </a:t>
            </a:r>
            <a:r>
              <a:rPr sz="1400" b="0" dirty="0" err="1">
                <a:solidFill>
                  <a:srgbClr val="000000"/>
                </a:solidFill>
              </a:rPr>
              <a:t>zijn</a:t>
            </a:r>
            <a:r>
              <a:rPr sz="1400" b="0" dirty="0">
                <a:solidFill>
                  <a:srgbClr val="000000"/>
                </a:solidFill>
              </a:rPr>
              <a:t> </a:t>
            </a:r>
            <a:r>
              <a:rPr sz="1400" b="0" dirty="0" err="1">
                <a:solidFill>
                  <a:srgbClr val="000000"/>
                </a:solidFill>
              </a:rPr>
              <a:t>afdeling</a:t>
            </a:r>
            <a:r>
              <a:rPr sz="1400" b="0" dirty="0">
                <a:solidFill>
                  <a:srgbClr val="000000"/>
                </a:solidFill>
              </a:rPr>
              <a:t> </a:t>
            </a:r>
            <a:r>
              <a:rPr sz="1400" b="0" dirty="0" err="1">
                <a:solidFill>
                  <a:srgbClr val="000000"/>
                </a:solidFill>
              </a:rPr>
              <a:t>oplevert</a:t>
            </a:r>
            <a:r>
              <a:rPr sz="1400" b="0" dirty="0">
                <a:solidFill>
                  <a:srgbClr val="000000"/>
                </a:solidFill>
              </a:rPr>
              <a:t>. Past </a:t>
            </a:r>
            <a:r>
              <a:rPr sz="1400" b="0" dirty="0" err="1">
                <a:solidFill>
                  <a:srgbClr val="000000"/>
                </a:solidFill>
              </a:rPr>
              <a:t>bij</a:t>
            </a:r>
            <a:r>
              <a:rPr sz="1400" b="0" dirty="0">
                <a:solidFill>
                  <a:srgbClr val="000000"/>
                </a:solidFill>
              </a:rPr>
              <a:t> </a:t>
            </a:r>
            <a:r>
              <a:rPr sz="1400" b="0" dirty="0" err="1">
                <a:solidFill>
                  <a:srgbClr val="000000"/>
                </a:solidFill>
              </a:rPr>
              <a:t>Efficiënt</a:t>
            </a:r>
            <a:r>
              <a:rPr sz="1400" b="0" dirty="0">
                <a:solidFill>
                  <a:srgbClr val="000000"/>
                </a:solidFill>
              </a:rPr>
              <a:t> en </a:t>
            </a:r>
            <a:r>
              <a:rPr sz="1400" b="0" dirty="0" err="1">
                <a:solidFill>
                  <a:srgbClr val="000000"/>
                </a:solidFill>
              </a:rPr>
              <a:t>effectief</a:t>
            </a:r>
            <a:r>
              <a:rPr sz="1400" b="0" dirty="0">
                <a:solidFill>
                  <a:srgbClr val="000000"/>
                </a:solidFill>
              </a:rPr>
              <a:t> </a:t>
            </a:r>
            <a:r>
              <a:rPr sz="1400" b="0" dirty="0" err="1">
                <a:solidFill>
                  <a:srgbClr val="000000"/>
                </a:solidFill>
              </a:rPr>
              <a:t>werken</a:t>
            </a:r>
            <a:r>
              <a:rPr sz="1400" b="0" dirty="0">
                <a:solidFill>
                  <a:srgbClr val="000000"/>
                </a:solidFill>
              </a:rPr>
              <a:t> (</a:t>
            </a:r>
            <a:r>
              <a:rPr sz="1400" b="0" dirty="0" err="1">
                <a:solidFill>
                  <a:srgbClr val="000000"/>
                </a:solidFill>
              </a:rPr>
              <a:t>Organisatie</a:t>
            </a:r>
            <a:r>
              <a:rPr sz="1400" b="0" dirty="0">
                <a:solidFill>
                  <a:srgbClr val="000000"/>
                </a:solidFill>
              </a:rPr>
              <a:t>) en </a:t>
            </a:r>
            <a:r>
              <a:rPr sz="1400" b="0" dirty="0" err="1">
                <a:solidFill>
                  <a:srgbClr val="000000"/>
                </a:solidFill>
              </a:rPr>
              <a:t>Voldoen</a:t>
            </a:r>
            <a:r>
              <a:rPr sz="1400" b="0" dirty="0">
                <a:solidFill>
                  <a:srgbClr val="000000"/>
                </a:solidFill>
              </a:rPr>
              <a:t> </a:t>
            </a:r>
            <a:r>
              <a:rPr sz="1400" b="0" dirty="0" err="1">
                <a:solidFill>
                  <a:srgbClr val="000000"/>
                </a:solidFill>
              </a:rPr>
              <a:t>aan</a:t>
            </a:r>
            <a:r>
              <a:rPr sz="1400" b="0" dirty="0">
                <a:solidFill>
                  <a:srgbClr val="000000"/>
                </a:solidFill>
              </a:rPr>
              <a:t> wet- en </a:t>
            </a:r>
            <a:r>
              <a:rPr sz="1400" b="0" dirty="0" err="1">
                <a:solidFill>
                  <a:srgbClr val="000000"/>
                </a:solidFill>
              </a:rPr>
              <a:t>regelgeving</a:t>
            </a:r>
            <a:r>
              <a:rPr sz="1400" b="0" dirty="0">
                <a:solidFill>
                  <a:srgbClr val="000000"/>
                </a:solidFill>
              </a:rPr>
              <a:t> (</a:t>
            </a:r>
            <a:r>
              <a:rPr sz="1400" b="0" dirty="0" err="1">
                <a:solidFill>
                  <a:srgbClr val="000000"/>
                </a:solidFill>
              </a:rPr>
              <a:t>Legitimiteit</a:t>
            </a:r>
            <a:r>
              <a:rPr sz="1400" b="0" dirty="0">
                <a:solidFill>
                  <a:srgbClr val="000000"/>
                </a:solidFill>
              </a:rPr>
              <a:t>).</a:t>
            </a:r>
          </a:p>
        </p:txBody>
      </p:sp>
      <p:sp>
        <p:nvSpPr>
          <p:cNvPr id="5" name="Rectangle 4"/>
          <p:cNvSpPr/>
          <p:nvPr/>
        </p:nvSpPr>
        <p:spPr>
          <a:xfrm>
            <a:off x="609600" y="2404872"/>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2. Jouw doel</a:t>
            </a:r>
          </a:p>
        </p:txBody>
      </p:sp>
      <p:sp>
        <p:nvSpPr>
          <p:cNvPr id="6" name="Rectangle 5"/>
          <p:cNvSpPr/>
          <p:nvPr/>
        </p:nvSpPr>
        <p:spPr>
          <a:xfrm>
            <a:off x="2987040" y="2404872"/>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400" b="0" dirty="0">
                <a:solidFill>
                  <a:srgbClr val="000000"/>
                </a:solidFill>
              </a:rPr>
              <a:t>Een </a:t>
            </a:r>
            <a:r>
              <a:rPr sz="1400" b="0" dirty="0" err="1">
                <a:solidFill>
                  <a:srgbClr val="000000"/>
                </a:solidFill>
              </a:rPr>
              <a:t>besluit</a:t>
            </a:r>
            <a:r>
              <a:rPr sz="1400" b="0" dirty="0">
                <a:solidFill>
                  <a:srgbClr val="000000"/>
                </a:solidFill>
              </a:rPr>
              <a:t>: </a:t>
            </a:r>
            <a:r>
              <a:rPr lang="nl-NL" sz="1400" dirty="0">
                <a:solidFill>
                  <a:schemeClr val="tx1"/>
                </a:solidFill>
              </a:rPr>
              <a:t>De DUTO-modeleisen komen in het programma van eisen voor het nieuwe vergunningensysteem, een medewerker van de afdeling VTH werkt de DUTO-modeleisen samen met informatiebeheer uit. </a:t>
            </a:r>
            <a:r>
              <a:rPr lang="nl-NL" sz="1400" dirty="0">
                <a:solidFill>
                  <a:srgbClr val="000000"/>
                </a:solidFill>
              </a:rPr>
              <a:t>De uitwerking en opname is nodig vóór het programma van eisen wordt vastgesteld.</a:t>
            </a:r>
            <a:endParaRPr sz="1400" b="0" dirty="0">
              <a:solidFill>
                <a:srgbClr val="000000"/>
              </a:solidFill>
            </a:endParaRPr>
          </a:p>
        </p:txBody>
      </p:sp>
      <p:sp>
        <p:nvSpPr>
          <p:cNvPr id="7" name="Rectangle 6"/>
          <p:cNvSpPr/>
          <p:nvPr/>
        </p:nvSpPr>
        <p:spPr>
          <a:xfrm>
            <a:off x="609600" y="3392424"/>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3. Je verhaal</a:t>
            </a:r>
          </a:p>
        </p:txBody>
      </p:sp>
      <p:sp>
        <p:nvSpPr>
          <p:cNvPr id="8" name="Rectangle 7"/>
          <p:cNvSpPr/>
          <p:nvPr/>
        </p:nvSpPr>
        <p:spPr>
          <a:xfrm>
            <a:off x="2987040" y="3392424"/>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400" b="0" dirty="0" err="1">
                <a:solidFill>
                  <a:srgbClr val="000000"/>
                </a:solidFill>
              </a:rPr>
              <a:t>Voorbereid</a:t>
            </a:r>
            <a:r>
              <a:rPr sz="1400" b="0" dirty="0">
                <a:solidFill>
                  <a:srgbClr val="000000"/>
                </a:solidFill>
              </a:rPr>
              <a:t> met het </a:t>
            </a:r>
            <a:r>
              <a:rPr lang="nl-NL" sz="1400" b="1" dirty="0">
                <a:solidFill>
                  <a:srgbClr val="000000"/>
                </a:solidFill>
              </a:rPr>
              <a:t>p</a:t>
            </a:r>
            <a:r>
              <a:rPr sz="1400" b="1" dirty="0" err="1">
                <a:solidFill>
                  <a:srgbClr val="000000"/>
                </a:solidFill>
              </a:rPr>
              <a:t>robleem</a:t>
            </a:r>
            <a:r>
              <a:rPr sz="1400" b="1" dirty="0">
                <a:solidFill>
                  <a:srgbClr val="000000"/>
                </a:solidFill>
              </a:rPr>
              <a:t>-</a:t>
            </a:r>
            <a:r>
              <a:rPr lang="nl-NL" sz="1400" b="1" dirty="0">
                <a:solidFill>
                  <a:srgbClr val="000000"/>
                </a:solidFill>
              </a:rPr>
              <a:t>o</a:t>
            </a:r>
            <a:r>
              <a:rPr sz="1400" b="1" dirty="0" err="1">
                <a:solidFill>
                  <a:srgbClr val="000000"/>
                </a:solidFill>
              </a:rPr>
              <a:t>plossing</a:t>
            </a:r>
            <a:r>
              <a:rPr lang="nl-NL" sz="1400" b="1" dirty="0">
                <a:solidFill>
                  <a:srgbClr val="000000"/>
                </a:solidFill>
              </a:rPr>
              <a:t>-</a:t>
            </a:r>
            <a:r>
              <a:rPr sz="1400" b="1" dirty="0">
                <a:solidFill>
                  <a:srgbClr val="000000"/>
                </a:solidFill>
              </a:rPr>
              <a:t>frame </a:t>
            </a:r>
            <a:r>
              <a:rPr sz="1400" b="0" dirty="0">
                <a:solidFill>
                  <a:srgbClr val="000000"/>
                </a:solidFill>
              </a:rPr>
              <a:t>(</a:t>
            </a:r>
            <a:r>
              <a:rPr lang="nl-NL" sz="1400" b="0" dirty="0">
                <a:solidFill>
                  <a:srgbClr val="000000"/>
                </a:solidFill>
              </a:rPr>
              <a:t>werkwijzer </a:t>
            </a:r>
            <a:r>
              <a:rPr sz="1400" b="0" dirty="0">
                <a:solidFill>
                  <a:srgbClr val="000000"/>
                </a:solidFill>
              </a:rPr>
              <a:t>par. 3.1): </a:t>
            </a:r>
            <a:r>
              <a:rPr sz="1400" b="0" dirty="0" err="1">
                <a:solidFill>
                  <a:srgbClr val="000000"/>
                </a:solidFill>
              </a:rPr>
              <a:t>probleem</a:t>
            </a:r>
            <a:r>
              <a:rPr sz="1400" b="0" dirty="0">
                <a:solidFill>
                  <a:srgbClr val="000000"/>
                </a:solidFill>
              </a:rPr>
              <a:t> (</a:t>
            </a:r>
            <a:r>
              <a:rPr sz="1400" b="0" dirty="0" err="1">
                <a:solidFill>
                  <a:srgbClr val="000000"/>
                </a:solidFill>
              </a:rPr>
              <a:t>zoeken</a:t>
            </a:r>
            <a:r>
              <a:rPr sz="1400" b="0" dirty="0">
                <a:solidFill>
                  <a:srgbClr val="000000"/>
                </a:solidFill>
              </a:rPr>
              <a:t> </a:t>
            </a:r>
            <a:r>
              <a:rPr sz="1400" b="0" dirty="0" err="1">
                <a:solidFill>
                  <a:srgbClr val="000000"/>
                </a:solidFill>
              </a:rPr>
              <a:t>kost</a:t>
            </a:r>
            <a:r>
              <a:rPr sz="1400" b="0" dirty="0">
                <a:solidFill>
                  <a:srgbClr val="000000"/>
                </a:solidFill>
              </a:rPr>
              <a:t> </a:t>
            </a:r>
            <a:r>
              <a:rPr sz="1400" b="0" dirty="0" err="1">
                <a:solidFill>
                  <a:srgbClr val="000000"/>
                </a:solidFill>
              </a:rPr>
              <a:t>tijd</a:t>
            </a:r>
            <a:r>
              <a:rPr sz="1400" b="0" dirty="0">
                <a:solidFill>
                  <a:srgbClr val="000000"/>
                </a:solidFill>
              </a:rPr>
              <a:t>), </a:t>
            </a:r>
            <a:r>
              <a:rPr sz="1400" b="0" dirty="0" err="1">
                <a:solidFill>
                  <a:srgbClr val="000000"/>
                </a:solidFill>
              </a:rPr>
              <a:t>gevolgen</a:t>
            </a:r>
            <a:r>
              <a:rPr sz="1400" b="0" dirty="0">
                <a:solidFill>
                  <a:srgbClr val="000000"/>
                </a:solidFill>
              </a:rPr>
              <a:t> (Woo-</a:t>
            </a:r>
            <a:r>
              <a:rPr sz="1400" b="0" dirty="0" err="1">
                <a:solidFill>
                  <a:srgbClr val="000000"/>
                </a:solidFill>
              </a:rPr>
              <a:t>verzoeken</a:t>
            </a:r>
            <a:r>
              <a:rPr sz="1400" b="0" dirty="0">
                <a:solidFill>
                  <a:srgbClr val="000000"/>
                </a:solidFill>
              </a:rPr>
              <a:t> </a:t>
            </a:r>
            <a:r>
              <a:rPr sz="1400" b="0" dirty="0" err="1">
                <a:solidFill>
                  <a:srgbClr val="000000"/>
                </a:solidFill>
              </a:rPr>
              <a:t>en</a:t>
            </a:r>
            <a:r>
              <a:rPr sz="1400" b="0" dirty="0">
                <a:solidFill>
                  <a:srgbClr val="000000"/>
                </a:solidFill>
              </a:rPr>
              <a:t> </a:t>
            </a:r>
            <a:r>
              <a:rPr sz="1400" b="0" dirty="0" err="1">
                <a:solidFill>
                  <a:srgbClr val="000000"/>
                </a:solidFill>
              </a:rPr>
              <a:t>datalekken</a:t>
            </a:r>
            <a:r>
              <a:rPr sz="1400" b="0" dirty="0">
                <a:solidFill>
                  <a:srgbClr val="000000"/>
                </a:solidFill>
              </a:rPr>
              <a:t>), </a:t>
            </a:r>
            <a:r>
              <a:rPr sz="1400" b="0" dirty="0" err="1">
                <a:solidFill>
                  <a:srgbClr val="000000"/>
                </a:solidFill>
              </a:rPr>
              <a:t>oplossing</a:t>
            </a:r>
            <a:r>
              <a:rPr sz="1400" b="0" dirty="0">
                <a:solidFill>
                  <a:srgbClr val="000000"/>
                </a:solidFill>
              </a:rPr>
              <a:t> (</a:t>
            </a:r>
            <a:r>
              <a:rPr lang="nl-NL" sz="1400" b="0" dirty="0">
                <a:solidFill>
                  <a:srgbClr val="000000"/>
                </a:solidFill>
              </a:rPr>
              <a:t>DUTO-model</a:t>
            </a:r>
            <a:r>
              <a:rPr sz="1400" b="0" dirty="0" err="1">
                <a:solidFill>
                  <a:srgbClr val="000000"/>
                </a:solidFill>
              </a:rPr>
              <a:t>eisen</a:t>
            </a:r>
            <a:r>
              <a:rPr sz="1400" b="0" dirty="0">
                <a:solidFill>
                  <a:srgbClr val="000000"/>
                </a:solidFill>
              </a:rPr>
              <a:t> nu </a:t>
            </a:r>
            <a:r>
              <a:rPr sz="1400" b="0" dirty="0" err="1">
                <a:solidFill>
                  <a:srgbClr val="000000"/>
                </a:solidFill>
              </a:rPr>
              <a:t>meenemen</a:t>
            </a:r>
            <a:r>
              <a:rPr sz="1400" b="0" dirty="0">
                <a:solidFill>
                  <a:srgbClr val="000000"/>
                </a:solidFill>
              </a:rPr>
              <a:t>). </a:t>
            </a:r>
            <a:r>
              <a:rPr sz="1400" b="0" dirty="0" err="1">
                <a:solidFill>
                  <a:srgbClr val="000000"/>
                </a:solidFill>
              </a:rPr>
              <a:t>Gevuld</a:t>
            </a:r>
            <a:r>
              <a:rPr sz="1400" b="0" dirty="0">
                <a:solidFill>
                  <a:srgbClr val="000000"/>
                </a:solidFill>
              </a:rPr>
              <a:t> met de </a:t>
            </a:r>
            <a:r>
              <a:rPr sz="1400" b="0" dirty="0" err="1">
                <a:solidFill>
                  <a:srgbClr val="000000"/>
                </a:solidFill>
              </a:rPr>
              <a:t>voorbeeldzinnen</a:t>
            </a:r>
            <a:r>
              <a:rPr sz="1400" b="0" dirty="0">
                <a:solidFill>
                  <a:srgbClr val="000000"/>
                </a:solidFill>
              </a:rPr>
              <a:t> per aspect. </a:t>
            </a:r>
            <a:r>
              <a:rPr sz="1400" b="0" dirty="0" err="1">
                <a:solidFill>
                  <a:srgbClr val="000000"/>
                </a:solidFill>
              </a:rPr>
              <a:t>Verteld</a:t>
            </a:r>
            <a:r>
              <a:rPr sz="1400" b="0" dirty="0">
                <a:solidFill>
                  <a:srgbClr val="000000"/>
                </a:solidFill>
              </a:rPr>
              <a:t> </a:t>
            </a:r>
            <a:r>
              <a:rPr sz="1400" b="0" dirty="0" err="1">
                <a:solidFill>
                  <a:srgbClr val="000000"/>
                </a:solidFill>
              </a:rPr>
              <a:t>volgens</a:t>
            </a:r>
            <a:r>
              <a:rPr sz="1400" b="0" dirty="0">
                <a:solidFill>
                  <a:srgbClr val="000000"/>
                </a:solidFill>
              </a:rPr>
              <a:t> </a:t>
            </a:r>
            <a:r>
              <a:rPr lang="nl-NL" sz="1400" dirty="0">
                <a:solidFill>
                  <a:srgbClr val="000000"/>
                </a:solidFill>
              </a:rPr>
              <a:t>het</a:t>
            </a:r>
            <a:r>
              <a:rPr sz="1400" b="0" dirty="0">
                <a:solidFill>
                  <a:srgbClr val="000000"/>
                </a:solidFill>
              </a:rPr>
              <a:t> </a:t>
            </a:r>
            <a:r>
              <a:rPr sz="1400" b="1" dirty="0" err="1">
                <a:solidFill>
                  <a:srgbClr val="000000"/>
                </a:solidFill>
              </a:rPr>
              <a:t>piramide</a:t>
            </a:r>
            <a:r>
              <a:rPr lang="nl-NL" sz="1400" b="1" dirty="0">
                <a:solidFill>
                  <a:srgbClr val="000000"/>
                </a:solidFill>
              </a:rPr>
              <a:t>principe</a:t>
            </a:r>
            <a:r>
              <a:rPr sz="1400" b="1" dirty="0">
                <a:solidFill>
                  <a:srgbClr val="000000"/>
                </a:solidFill>
              </a:rPr>
              <a:t> </a:t>
            </a:r>
            <a:r>
              <a:rPr lang="nl-NL" sz="1400" dirty="0">
                <a:solidFill>
                  <a:srgbClr val="000000"/>
                </a:solidFill>
              </a:rPr>
              <a:t>van </a:t>
            </a:r>
            <a:r>
              <a:rPr lang="nl-NL" sz="1400" dirty="0" err="1">
                <a:solidFill>
                  <a:srgbClr val="000000"/>
                </a:solidFill>
              </a:rPr>
              <a:t>Minto</a:t>
            </a:r>
            <a:r>
              <a:rPr sz="1400" b="0" dirty="0">
                <a:solidFill>
                  <a:srgbClr val="000000"/>
                </a:solidFill>
              </a:rPr>
              <a:t>: het </a:t>
            </a:r>
            <a:r>
              <a:rPr sz="1400" b="0" dirty="0" err="1">
                <a:solidFill>
                  <a:srgbClr val="000000"/>
                </a:solidFill>
              </a:rPr>
              <a:t>besluit</a:t>
            </a:r>
            <a:r>
              <a:rPr sz="1400" b="0" dirty="0">
                <a:solidFill>
                  <a:srgbClr val="000000"/>
                </a:solidFill>
              </a:rPr>
              <a:t> </a:t>
            </a:r>
            <a:r>
              <a:rPr sz="1400" b="0" dirty="0" err="1">
                <a:solidFill>
                  <a:srgbClr val="000000"/>
                </a:solidFill>
              </a:rPr>
              <a:t>eerst</a:t>
            </a:r>
            <a:r>
              <a:rPr sz="1400" b="0" dirty="0">
                <a:solidFill>
                  <a:srgbClr val="000000"/>
                </a:solidFill>
              </a:rPr>
              <a:t>, </a:t>
            </a:r>
            <a:r>
              <a:rPr sz="1400" b="0" dirty="0" err="1">
                <a:solidFill>
                  <a:srgbClr val="000000"/>
                </a:solidFill>
              </a:rPr>
              <a:t>daarna</a:t>
            </a:r>
            <a:r>
              <a:rPr sz="1400" b="0" dirty="0">
                <a:solidFill>
                  <a:srgbClr val="000000"/>
                </a:solidFill>
              </a:rPr>
              <a:t> </a:t>
            </a:r>
            <a:r>
              <a:rPr sz="1400" b="0" dirty="0" err="1">
                <a:solidFill>
                  <a:srgbClr val="000000"/>
                </a:solidFill>
              </a:rPr>
              <a:t>drie</a:t>
            </a:r>
            <a:r>
              <a:rPr sz="1400" b="0" dirty="0">
                <a:solidFill>
                  <a:srgbClr val="000000"/>
                </a:solidFill>
              </a:rPr>
              <a:t> </a:t>
            </a:r>
            <a:r>
              <a:rPr sz="1400" b="0" dirty="0" err="1">
                <a:solidFill>
                  <a:srgbClr val="000000"/>
                </a:solidFill>
              </a:rPr>
              <a:t>redenen</a:t>
            </a:r>
            <a:r>
              <a:rPr sz="1400" b="0" dirty="0">
                <a:solidFill>
                  <a:srgbClr val="000000"/>
                </a:solidFill>
              </a:rPr>
              <a:t>.</a:t>
            </a:r>
          </a:p>
        </p:txBody>
      </p:sp>
      <p:sp>
        <p:nvSpPr>
          <p:cNvPr id="9" name="Rectangle 8"/>
          <p:cNvSpPr/>
          <p:nvPr/>
        </p:nvSpPr>
        <p:spPr>
          <a:xfrm>
            <a:off x="609600" y="4379976"/>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4. Communicatie-technieken</a:t>
            </a:r>
          </a:p>
        </p:txBody>
      </p:sp>
      <p:sp>
        <p:nvSpPr>
          <p:cNvPr id="10" name="Rectangle 9"/>
          <p:cNvSpPr/>
          <p:nvPr/>
        </p:nvSpPr>
        <p:spPr>
          <a:xfrm>
            <a:off x="2987040" y="4379976"/>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400" b="0" dirty="0">
                <a:solidFill>
                  <a:srgbClr val="000000"/>
                </a:solidFill>
              </a:rPr>
              <a:t>Slides met </a:t>
            </a:r>
            <a:r>
              <a:rPr sz="1400" b="0" dirty="0" err="1">
                <a:solidFill>
                  <a:srgbClr val="000000"/>
                </a:solidFill>
              </a:rPr>
              <a:t>weinig</a:t>
            </a:r>
            <a:r>
              <a:rPr sz="1400" b="0" dirty="0">
                <a:solidFill>
                  <a:srgbClr val="000000"/>
                </a:solidFill>
              </a:rPr>
              <a:t> </a:t>
            </a:r>
            <a:r>
              <a:rPr sz="1400" b="0" dirty="0" err="1">
                <a:solidFill>
                  <a:srgbClr val="000000"/>
                </a:solidFill>
              </a:rPr>
              <a:t>tekst</a:t>
            </a:r>
            <a:r>
              <a:rPr sz="1400" b="0" dirty="0">
                <a:solidFill>
                  <a:srgbClr val="000000"/>
                </a:solidFill>
              </a:rPr>
              <a:t> </a:t>
            </a:r>
            <a:r>
              <a:rPr sz="1400" b="0" dirty="0" err="1">
                <a:solidFill>
                  <a:srgbClr val="000000"/>
                </a:solidFill>
              </a:rPr>
              <a:t>als</a:t>
            </a:r>
            <a:r>
              <a:rPr sz="1400" b="0" dirty="0">
                <a:solidFill>
                  <a:srgbClr val="000000"/>
                </a:solidFill>
              </a:rPr>
              <a:t> </a:t>
            </a:r>
            <a:r>
              <a:rPr sz="1400" b="0" dirty="0" err="1">
                <a:solidFill>
                  <a:srgbClr val="000000"/>
                </a:solidFill>
              </a:rPr>
              <a:t>steun</a:t>
            </a:r>
            <a:r>
              <a:rPr sz="1400" b="0" dirty="0">
                <a:solidFill>
                  <a:srgbClr val="000000"/>
                </a:solidFill>
              </a:rPr>
              <a:t> </a:t>
            </a:r>
            <a:r>
              <a:rPr sz="1400" b="0" dirty="0" err="1">
                <a:solidFill>
                  <a:srgbClr val="000000"/>
                </a:solidFill>
              </a:rPr>
              <a:t>bij</a:t>
            </a:r>
            <a:r>
              <a:rPr sz="1400" b="0" dirty="0">
                <a:solidFill>
                  <a:srgbClr val="000000"/>
                </a:solidFill>
              </a:rPr>
              <a:t> het </a:t>
            </a:r>
            <a:r>
              <a:rPr sz="1400" b="0" dirty="0" err="1">
                <a:solidFill>
                  <a:srgbClr val="000000"/>
                </a:solidFill>
              </a:rPr>
              <a:t>verhaal</a:t>
            </a:r>
            <a:r>
              <a:rPr sz="1400" b="0" dirty="0">
                <a:solidFill>
                  <a:srgbClr val="000000"/>
                </a:solidFill>
              </a:rPr>
              <a:t>. </a:t>
            </a:r>
            <a:r>
              <a:rPr sz="1400" b="0" dirty="0" err="1">
                <a:solidFill>
                  <a:srgbClr val="000000"/>
                </a:solidFill>
              </a:rPr>
              <a:t>Eén</a:t>
            </a:r>
            <a:r>
              <a:rPr sz="1400" b="0" dirty="0">
                <a:solidFill>
                  <a:srgbClr val="000000"/>
                </a:solidFill>
              </a:rPr>
              <a:t> </a:t>
            </a:r>
            <a:r>
              <a:rPr sz="1400" b="0" dirty="0" err="1">
                <a:solidFill>
                  <a:srgbClr val="000000"/>
                </a:solidFill>
              </a:rPr>
              <a:t>cijfer</a:t>
            </a:r>
            <a:r>
              <a:rPr sz="1400" b="0" dirty="0">
                <a:solidFill>
                  <a:srgbClr val="000000"/>
                </a:solidFill>
              </a:rPr>
              <a:t> </a:t>
            </a:r>
            <a:r>
              <a:rPr sz="1400" b="0" dirty="0" err="1">
                <a:solidFill>
                  <a:srgbClr val="000000"/>
                </a:solidFill>
              </a:rPr>
              <a:t>uit</a:t>
            </a:r>
            <a:r>
              <a:rPr sz="1400" b="0" dirty="0">
                <a:solidFill>
                  <a:srgbClr val="000000"/>
                </a:solidFill>
              </a:rPr>
              <a:t> de </a:t>
            </a:r>
            <a:r>
              <a:rPr sz="1400" b="0" dirty="0" err="1">
                <a:solidFill>
                  <a:srgbClr val="000000"/>
                </a:solidFill>
              </a:rPr>
              <a:t>onderbouwing</a:t>
            </a:r>
            <a:r>
              <a:rPr sz="1400" b="0" dirty="0">
                <a:solidFill>
                  <a:srgbClr val="000000"/>
                </a:solidFill>
              </a:rPr>
              <a:t> (520 </a:t>
            </a:r>
            <a:r>
              <a:rPr sz="1400" b="0" dirty="0" err="1">
                <a:solidFill>
                  <a:srgbClr val="000000"/>
                </a:solidFill>
              </a:rPr>
              <a:t>uur</a:t>
            </a:r>
            <a:r>
              <a:rPr sz="1400" b="0" dirty="0">
                <a:solidFill>
                  <a:srgbClr val="000000"/>
                </a:solidFill>
              </a:rPr>
              <a:t> per </a:t>
            </a:r>
            <a:r>
              <a:rPr sz="1400" b="0" dirty="0" err="1">
                <a:solidFill>
                  <a:srgbClr val="000000"/>
                </a:solidFill>
              </a:rPr>
              <a:t>jaar</a:t>
            </a:r>
            <a:r>
              <a:rPr sz="1400" b="0" dirty="0">
                <a:solidFill>
                  <a:srgbClr val="000000"/>
                </a:solidFill>
              </a:rPr>
              <a:t> </a:t>
            </a:r>
            <a:r>
              <a:rPr sz="1400" b="0" dirty="0" err="1">
                <a:solidFill>
                  <a:srgbClr val="000000"/>
                </a:solidFill>
              </a:rPr>
              <a:t>zoeken</a:t>
            </a:r>
            <a:r>
              <a:rPr sz="1400" b="0" dirty="0">
                <a:solidFill>
                  <a:srgbClr val="000000"/>
                </a:solidFill>
              </a:rPr>
              <a:t>) </a:t>
            </a:r>
            <a:r>
              <a:rPr sz="1400" b="0" dirty="0" err="1">
                <a:solidFill>
                  <a:srgbClr val="000000"/>
                </a:solidFill>
              </a:rPr>
              <a:t>als</a:t>
            </a:r>
            <a:r>
              <a:rPr sz="1400" b="0" dirty="0">
                <a:solidFill>
                  <a:srgbClr val="000000"/>
                </a:solidFill>
              </a:rPr>
              <a:t> opening, </a:t>
            </a:r>
            <a:r>
              <a:rPr sz="1400" b="0" dirty="0" err="1">
                <a:solidFill>
                  <a:srgbClr val="000000"/>
                </a:solidFill>
              </a:rPr>
              <a:t>een</a:t>
            </a:r>
            <a:r>
              <a:rPr sz="1400" b="0" dirty="0">
                <a:solidFill>
                  <a:srgbClr val="000000"/>
                </a:solidFill>
              </a:rPr>
              <a:t> eigen </a:t>
            </a:r>
            <a:r>
              <a:rPr lang="nl-NL" sz="1400" b="0" dirty="0">
                <a:solidFill>
                  <a:srgbClr val="000000"/>
                </a:solidFill>
              </a:rPr>
              <a:t>praktijkvoorbeeld</a:t>
            </a:r>
            <a:r>
              <a:rPr sz="1400" b="0" dirty="0">
                <a:solidFill>
                  <a:srgbClr val="000000"/>
                </a:solidFill>
              </a:rPr>
              <a:t> van de </a:t>
            </a:r>
            <a:r>
              <a:rPr sz="1400" b="0" dirty="0" err="1">
                <a:solidFill>
                  <a:srgbClr val="000000"/>
                </a:solidFill>
              </a:rPr>
              <a:t>afdeling</a:t>
            </a:r>
            <a:r>
              <a:rPr sz="1400" b="0" dirty="0">
                <a:solidFill>
                  <a:srgbClr val="000000"/>
                </a:solidFill>
              </a:rPr>
              <a:t> </a:t>
            </a:r>
            <a:r>
              <a:rPr sz="1400" b="0" dirty="0" err="1">
                <a:solidFill>
                  <a:srgbClr val="000000"/>
                </a:solidFill>
              </a:rPr>
              <a:t>bij</a:t>
            </a:r>
            <a:r>
              <a:rPr sz="1400" b="0" dirty="0">
                <a:solidFill>
                  <a:srgbClr val="000000"/>
                </a:solidFill>
              </a:rPr>
              <a:t> </a:t>
            </a:r>
            <a:r>
              <a:rPr sz="1400" b="0" dirty="0" err="1">
                <a:solidFill>
                  <a:srgbClr val="000000"/>
                </a:solidFill>
              </a:rPr>
              <a:t>reden</a:t>
            </a:r>
            <a:r>
              <a:rPr sz="1400" b="0" dirty="0">
                <a:solidFill>
                  <a:srgbClr val="000000"/>
                </a:solidFill>
              </a:rPr>
              <a:t> 2, </a:t>
            </a:r>
            <a:r>
              <a:rPr sz="1400" b="0" dirty="0" err="1">
                <a:solidFill>
                  <a:srgbClr val="000000"/>
                </a:solidFill>
              </a:rPr>
              <a:t>een</a:t>
            </a:r>
            <a:r>
              <a:rPr sz="1400" b="0" dirty="0">
                <a:solidFill>
                  <a:srgbClr val="000000"/>
                </a:solidFill>
              </a:rPr>
              <a:t> </a:t>
            </a:r>
            <a:r>
              <a:rPr sz="1400" b="0" dirty="0" err="1">
                <a:solidFill>
                  <a:srgbClr val="000000"/>
                </a:solidFill>
              </a:rPr>
              <a:t>kort</a:t>
            </a:r>
            <a:r>
              <a:rPr sz="1400" b="0" dirty="0">
                <a:solidFill>
                  <a:srgbClr val="000000"/>
                </a:solidFill>
              </a:rPr>
              <a:t> plan van </a:t>
            </a:r>
            <a:r>
              <a:rPr sz="1400" b="0" dirty="0" err="1">
                <a:solidFill>
                  <a:srgbClr val="000000"/>
                </a:solidFill>
              </a:rPr>
              <a:t>drie</a:t>
            </a:r>
            <a:r>
              <a:rPr sz="1400" b="0" dirty="0">
                <a:solidFill>
                  <a:srgbClr val="000000"/>
                </a:solidFill>
              </a:rPr>
              <a:t> </a:t>
            </a:r>
            <a:r>
              <a:rPr sz="1400" b="0" dirty="0" err="1">
                <a:solidFill>
                  <a:srgbClr val="000000"/>
                </a:solidFill>
              </a:rPr>
              <a:t>stappen</a:t>
            </a:r>
            <a:r>
              <a:rPr sz="1400" b="0" dirty="0">
                <a:solidFill>
                  <a:srgbClr val="000000"/>
                </a:solidFill>
              </a:rPr>
              <a:t> </a:t>
            </a:r>
            <a:r>
              <a:rPr sz="1400" b="0" dirty="0" err="1">
                <a:solidFill>
                  <a:srgbClr val="000000"/>
                </a:solidFill>
              </a:rPr>
              <a:t>bij</a:t>
            </a:r>
            <a:r>
              <a:rPr sz="1400" b="0" dirty="0">
                <a:solidFill>
                  <a:srgbClr val="000000"/>
                </a:solidFill>
              </a:rPr>
              <a:t> het </a:t>
            </a:r>
            <a:r>
              <a:rPr sz="1400" b="0" dirty="0" err="1">
                <a:solidFill>
                  <a:srgbClr val="000000"/>
                </a:solidFill>
              </a:rPr>
              <a:t>besluit</a:t>
            </a:r>
            <a:r>
              <a:rPr sz="1400" b="0" dirty="0">
                <a:solidFill>
                  <a:srgbClr val="000000"/>
                </a:solidFill>
              </a:rPr>
              <a:t>, </a:t>
            </a:r>
            <a:r>
              <a:rPr sz="1400" b="0" dirty="0" err="1">
                <a:solidFill>
                  <a:srgbClr val="000000"/>
                </a:solidFill>
              </a:rPr>
              <a:t>een</a:t>
            </a:r>
            <a:r>
              <a:rPr sz="1400" b="0" dirty="0">
                <a:solidFill>
                  <a:srgbClr val="000000"/>
                </a:solidFill>
              </a:rPr>
              <a:t> </a:t>
            </a:r>
            <a:r>
              <a:rPr sz="1400" b="0" dirty="0" err="1">
                <a:solidFill>
                  <a:srgbClr val="000000"/>
                </a:solidFill>
              </a:rPr>
              <a:t>reserveslide</a:t>
            </a:r>
            <a:r>
              <a:rPr sz="1400" b="0" dirty="0">
                <a:solidFill>
                  <a:srgbClr val="000000"/>
                </a:solidFill>
              </a:rPr>
              <a:t> met </a:t>
            </a:r>
            <a:r>
              <a:rPr sz="1400" b="0" dirty="0" err="1">
                <a:solidFill>
                  <a:srgbClr val="000000"/>
                </a:solidFill>
              </a:rPr>
              <a:t>bronnen</a:t>
            </a:r>
            <a:r>
              <a:rPr sz="1400" b="0" dirty="0">
                <a:solidFill>
                  <a:srgbClr val="000000"/>
                </a:solidFill>
              </a:rPr>
              <a:t>.</a:t>
            </a:r>
          </a:p>
        </p:txBody>
      </p:sp>
      <p:sp>
        <p:nvSpPr>
          <p:cNvPr id="11" name="Rectangle 10"/>
          <p:cNvSpPr/>
          <p:nvPr/>
        </p:nvSpPr>
        <p:spPr>
          <a:xfrm>
            <a:off x="609600" y="5367528"/>
            <a:ext cx="237744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500" b="1">
                <a:solidFill>
                  <a:srgbClr val="000000"/>
                </a:solidFill>
              </a:rPr>
              <a:t>5. Planning</a:t>
            </a:r>
          </a:p>
        </p:txBody>
      </p:sp>
      <p:sp>
        <p:nvSpPr>
          <p:cNvPr id="12" name="Rectangle 11"/>
          <p:cNvSpPr/>
          <p:nvPr/>
        </p:nvSpPr>
        <p:spPr>
          <a:xfrm>
            <a:off x="2987040" y="5367528"/>
            <a:ext cx="8595360" cy="987552"/>
          </a:xfrm>
          <a:prstGeom prst="rect">
            <a:avLst/>
          </a:prstGeom>
          <a:solidFill>
            <a:srgbClr val="FFFFCC"/>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l"/>
            <a:r>
              <a:rPr sz="1400" b="0" dirty="0">
                <a:solidFill>
                  <a:srgbClr val="000000"/>
                </a:solidFill>
              </a:rPr>
              <a:t>Een half </a:t>
            </a:r>
            <a:r>
              <a:rPr sz="1400" b="0" dirty="0" err="1">
                <a:solidFill>
                  <a:srgbClr val="000000"/>
                </a:solidFill>
              </a:rPr>
              <a:t>uur</a:t>
            </a:r>
            <a:r>
              <a:rPr sz="1400" b="0" dirty="0">
                <a:solidFill>
                  <a:srgbClr val="000000"/>
                </a:solidFill>
              </a:rPr>
              <a:t> in het </a:t>
            </a:r>
            <a:r>
              <a:rPr sz="1400" b="0" dirty="0" err="1">
                <a:solidFill>
                  <a:srgbClr val="000000"/>
                </a:solidFill>
              </a:rPr>
              <a:t>afdelingsoverleg</a:t>
            </a:r>
            <a:r>
              <a:rPr sz="1400" b="0" dirty="0">
                <a:solidFill>
                  <a:srgbClr val="000000"/>
                </a:solidFill>
              </a:rPr>
              <a:t>, </a:t>
            </a:r>
            <a:r>
              <a:rPr sz="1400" b="0" dirty="0" err="1">
                <a:solidFill>
                  <a:srgbClr val="000000"/>
                </a:solidFill>
              </a:rPr>
              <a:t>vóór</a:t>
            </a:r>
            <a:r>
              <a:rPr sz="1400" b="0" dirty="0">
                <a:solidFill>
                  <a:srgbClr val="000000"/>
                </a:solidFill>
              </a:rPr>
              <a:t> de </a:t>
            </a:r>
            <a:r>
              <a:rPr sz="1400" b="0" dirty="0" err="1">
                <a:solidFill>
                  <a:srgbClr val="000000"/>
                </a:solidFill>
              </a:rPr>
              <a:t>stuurgroep</a:t>
            </a:r>
            <a:r>
              <a:rPr sz="1400" b="0" dirty="0">
                <a:solidFill>
                  <a:srgbClr val="000000"/>
                </a:solidFill>
              </a:rPr>
              <a:t> die het </a:t>
            </a:r>
            <a:r>
              <a:rPr sz="1400" b="0" dirty="0" err="1">
                <a:solidFill>
                  <a:srgbClr val="000000"/>
                </a:solidFill>
              </a:rPr>
              <a:t>programma</a:t>
            </a:r>
            <a:r>
              <a:rPr sz="1400" b="0" dirty="0">
                <a:solidFill>
                  <a:srgbClr val="000000"/>
                </a:solidFill>
              </a:rPr>
              <a:t> van </a:t>
            </a:r>
            <a:r>
              <a:rPr sz="1400" b="0" dirty="0" err="1">
                <a:solidFill>
                  <a:srgbClr val="000000"/>
                </a:solidFill>
              </a:rPr>
              <a:t>eisen</a:t>
            </a:r>
            <a:r>
              <a:rPr sz="1400" b="0" dirty="0">
                <a:solidFill>
                  <a:srgbClr val="000000"/>
                </a:solidFill>
              </a:rPr>
              <a:t> </a:t>
            </a:r>
            <a:r>
              <a:rPr sz="1400" b="0" dirty="0" err="1">
                <a:solidFill>
                  <a:srgbClr val="000000"/>
                </a:solidFill>
              </a:rPr>
              <a:t>vaststelt</a:t>
            </a:r>
            <a:r>
              <a:rPr sz="1400" b="0" dirty="0">
                <a:solidFill>
                  <a:srgbClr val="000000"/>
                </a:solidFill>
              </a:rPr>
              <a:t>. </a:t>
            </a:r>
            <a:r>
              <a:rPr sz="1400" b="0" dirty="0" err="1">
                <a:solidFill>
                  <a:srgbClr val="000000"/>
                </a:solidFill>
              </a:rPr>
              <a:t>Vooraf</a:t>
            </a:r>
            <a:r>
              <a:rPr sz="1400" b="0" dirty="0">
                <a:solidFill>
                  <a:srgbClr val="000000"/>
                </a:solidFill>
              </a:rPr>
              <a:t> </a:t>
            </a:r>
            <a:r>
              <a:rPr sz="1400" b="0" dirty="0" err="1">
                <a:solidFill>
                  <a:srgbClr val="000000"/>
                </a:solidFill>
              </a:rPr>
              <a:t>afgestemd</a:t>
            </a:r>
            <a:r>
              <a:rPr sz="1400" b="0" dirty="0">
                <a:solidFill>
                  <a:srgbClr val="000000"/>
                </a:solidFill>
              </a:rPr>
              <a:t> met de </a:t>
            </a:r>
            <a:r>
              <a:rPr sz="1400" b="0" dirty="0" err="1">
                <a:solidFill>
                  <a:srgbClr val="000000"/>
                </a:solidFill>
              </a:rPr>
              <a:t>projectleider</a:t>
            </a:r>
            <a:r>
              <a:rPr sz="1400" b="0" dirty="0">
                <a:solidFill>
                  <a:srgbClr val="000000"/>
                </a:solidFill>
              </a:rPr>
              <a:t> van de </a:t>
            </a:r>
            <a:r>
              <a:rPr sz="1400" b="0" dirty="0" err="1">
                <a:solidFill>
                  <a:srgbClr val="000000"/>
                </a:solidFill>
              </a:rPr>
              <a:t>aanbesteding</a:t>
            </a:r>
            <a:r>
              <a:rPr sz="1400" b="0" dirty="0">
                <a:solidFill>
                  <a:srgbClr val="000000"/>
                </a:solidFill>
              </a:rPr>
              <a:t> </a:t>
            </a:r>
            <a:r>
              <a:rPr sz="1400" b="0" dirty="0" err="1">
                <a:solidFill>
                  <a:srgbClr val="000000"/>
                </a:solidFill>
              </a:rPr>
              <a:t>en</a:t>
            </a:r>
            <a:r>
              <a:rPr sz="1400" b="0" dirty="0">
                <a:solidFill>
                  <a:srgbClr val="000000"/>
                </a:solidFill>
              </a:rPr>
              <a:t> met </a:t>
            </a:r>
            <a:r>
              <a:rPr sz="1400" b="0" dirty="0" err="1">
                <a:solidFill>
                  <a:srgbClr val="000000"/>
                </a:solidFill>
              </a:rPr>
              <a:t>inkoop</a:t>
            </a:r>
            <a:r>
              <a:rPr sz="1400" b="0" dirty="0">
                <a:solidFill>
                  <a:srgbClr val="000000"/>
                </a:solidFill>
              </a:rPr>
              <a:t>. Na het </a:t>
            </a:r>
            <a:r>
              <a:rPr sz="1400" b="0" dirty="0" err="1">
                <a:solidFill>
                  <a:srgbClr val="000000"/>
                </a:solidFill>
              </a:rPr>
              <a:t>besluit</a:t>
            </a:r>
            <a:r>
              <a:rPr sz="1400" b="0" dirty="0">
                <a:solidFill>
                  <a:srgbClr val="000000"/>
                </a:solidFill>
              </a:rPr>
              <a:t> </a:t>
            </a:r>
            <a:r>
              <a:rPr sz="1400" b="0" dirty="0" err="1">
                <a:solidFill>
                  <a:srgbClr val="000000"/>
                </a:solidFill>
              </a:rPr>
              <a:t>binnen</a:t>
            </a:r>
            <a:r>
              <a:rPr sz="1400" b="0" dirty="0">
                <a:solidFill>
                  <a:srgbClr val="000000"/>
                </a:solidFill>
              </a:rPr>
              <a:t> </a:t>
            </a:r>
            <a:r>
              <a:rPr sz="1400" b="0" dirty="0" err="1">
                <a:solidFill>
                  <a:srgbClr val="000000"/>
                </a:solidFill>
              </a:rPr>
              <a:t>een</a:t>
            </a:r>
            <a:r>
              <a:rPr sz="1400" b="0" dirty="0">
                <a:solidFill>
                  <a:srgbClr val="000000"/>
                </a:solidFill>
              </a:rPr>
              <a:t> </a:t>
            </a:r>
            <a:r>
              <a:rPr sz="1400" b="0" dirty="0" err="1">
                <a:solidFill>
                  <a:srgbClr val="000000"/>
                </a:solidFill>
              </a:rPr>
              <a:t>maand</a:t>
            </a:r>
            <a:r>
              <a:rPr sz="1400" b="0" dirty="0">
                <a:solidFill>
                  <a:srgbClr val="000000"/>
                </a:solidFill>
              </a:rPr>
              <a:t> de </a:t>
            </a:r>
            <a:r>
              <a:rPr sz="1400" b="0" dirty="0" err="1">
                <a:solidFill>
                  <a:srgbClr val="000000"/>
                </a:solidFill>
              </a:rPr>
              <a:t>eisen</a:t>
            </a:r>
            <a:r>
              <a:rPr sz="1400" b="0" dirty="0">
                <a:solidFill>
                  <a:srgbClr val="000000"/>
                </a:solidFill>
              </a:rPr>
              <a:t> </a:t>
            </a:r>
            <a:r>
              <a:rPr sz="1400" b="0" dirty="0" err="1">
                <a:solidFill>
                  <a:srgbClr val="000000"/>
                </a:solidFill>
              </a:rPr>
              <a:t>uitgewerkt</a:t>
            </a:r>
            <a:r>
              <a:rPr sz="1400" b="0" dirty="0">
                <a:solidFill>
                  <a:srgbClr val="000000"/>
                </a:solidFill>
              </a:rPr>
              <a:t> </a:t>
            </a:r>
            <a:r>
              <a:rPr sz="1400" b="0" dirty="0" err="1">
                <a:solidFill>
                  <a:srgbClr val="000000"/>
                </a:solidFill>
              </a:rPr>
              <a:t>opleveren</a:t>
            </a:r>
            <a:r>
              <a:rPr sz="1400" b="0" dirty="0">
                <a:solidFill>
                  <a:srgbClr val="000000"/>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sz="3600" dirty="0"/>
              <a:t>Het </a:t>
            </a:r>
            <a:r>
              <a:rPr sz="3600" dirty="0" err="1"/>
              <a:t>nieuwe</a:t>
            </a:r>
            <a:r>
              <a:rPr sz="3600" dirty="0"/>
              <a:t> </a:t>
            </a:r>
            <a:r>
              <a:rPr sz="3600" dirty="0" err="1"/>
              <a:t>vergunningensysteem</a:t>
            </a:r>
            <a:r>
              <a:rPr sz="3600" dirty="0"/>
              <a:t>: </a:t>
            </a:r>
            <a:br>
              <a:rPr lang="nl-NL" sz="3600" dirty="0"/>
            </a:br>
            <a:r>
              <a:rPr sz="3600" dirty="0" err="1"/>
              <a:t>informatie</a:t>
            </a:r>
            <a:r>
              <a:rPr sz="3600" dirty="0"/>
              <a:t> </a:t>
            </a:r>
            <a:r>
              <a:rPr sz="3600" dirty="0" err="1"/>
              <a:t>vanaf</a:t>
            </a:r>
            <a:r>
              <a:rPr sz="3600" dirty="0"/>
              <a:t> </a:t>
            </a:r>
            <a:r>
              <a:rPr sz="3600" dirty="0" err="1"/>
              <a:t>dag</a:t>
            </a:r>
            <a:r>
              <a:rPr sz="3600" dirty="0"/>
              <a:t> </a:t>
            </a:r>
            <a:r>
              <a:rPr sz="3600" dirty="0" err="1"/>
              <a:t>één</a:t>
            </a:r>
            <a:r>
              <a:rPr sz="3600" dirty="0"/>
              <a:t> op </a:t>
            </a:r>
            <a:r>
              <a:rPr sz="3600" dirty="0" err="1"/>
              <a:t>orde</a:t>
            </a:r>
            <a:endParaRPr sz="3600" dirty="0"/>
          </a:p>
        </p:txBody>
      </p:sp>
      <p:sp>
        <p:nvSpPr>
          <p:cNvPr id="3" name="Subtitle 2"/>
          <p:cNvSpPr>
            <a:spLocks noGrp="1"/>
          </p:cNvSpPr>
          <p:nvPr>
            <p:ph type="subTitle" idx="1"/>
          </p:nvPr>
        </p:nvSpPr>
        <p:spPr/>
        <p:txBody>
          <a:bodyPr/>
          <a:lstStyle/>
          <a:p>
            <a:r>
              <a:rPr sz="2000"/>
              <a:t>Voorstel voor het programma van eisen</a:t>
            </a:r>
          </a:p>
          <a:p>
            <a:r>
              <a:rPr sz="2000"/>
              <a:t>Fictieve case: voorbeeld uit de toolbox Draagvlak voor DUTO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Gevraagd besluit: neem de eisen voor duurzame toegankelijkheid op in het programma van eisen</a:t>
            </a:r>
          </a:p>
        </p:txBody>
      </p:sp>
      <p:sp>
        <p:nvSpPr>
          <p:cNvPr id="3" name="Content Placeholder 2"/>
          <p:cNvSpPr>
            <a:spLocks noGrp="1"/>
          </p:cNvSpPr>
          <p:nvPr>
            <p:ph idx="1"/>
          </p:nvPr>
        </p:nvSpPr>
        <p:spPr/>
        <p:txBody>
          <a:bodyPr/>
          <a:lstStyle/>
          <a:p>
            <a:pPr>
              <a:spcAft>
                <a:spcPts val="1000"/>
              </a:spcAft>
            </a:pPr>
            <a:r>
              <a:rPr sz="2400" dirty="0"/>
              <a:t>De </a:t>
            </a:r>
            <a:r>
              <a:rPr lang="nl-NL" sz="2400" dirty="0"/>
              <a:t>DUTO-modeleisen zijn onderdeel van het </a:t>
            </a:r>
            <a:r>
              <a:rPr sz="2400" dirty="0" err="1"/>
              <a:t>programma</a:t>
            </a:r>
            <a:r>
              <a:rPr sz="2400" dirty="0"/>
              <a:t> van </a:t>
            </a:r>
            <a:r>
              <a:rPr sz="2400" dirty="0" err="1"/>
              <a:t>eisen</a:t>
            </a:r>
            <a:r>
              <a:rPr sz="2400" dirty="0"/>
              <a:t> </a:t>
            </a:r>
            <a:r>
              <a:rPr sz="2400" dirty="0" err="1"/>
              <a:t>voor</a:t>
            </a:r>
            <a:r>
              <a:rPr sz="2400" dirty="0"/>
              <a:t> het </a:t>
            </a:r>
            <a:r>
              <a:rPr sz="2400" dirty="0" err="1"/>
              <a:t>nieuwe</a:t>
            </a:r>
            <a:r>
              <a:rPr sz="2400" dirty="0"/>
              <a:t> </a:t>
            </a:r>
            <a:r>
              <a:rPr sz="2400" dirty="0" err="1"/>
              <a:t>vergunningensysteem</a:t>
            </a:r>
            <a:r>
              <a:rPr sz="2400" dirty="0"/>
              <a:t>.</a:t>
            </a:r>
          </a:p>
          <a:p>
            <a:pPr>
              <a:spcAft>
                <a:spcPts val="1000"/>
              </a:spcAft>
            </a:pPr>
            <a:r>
              <a:rPr sz="2400" dirty="0" err="1"/>
              <a:t>Eén</a:t>
            </a:r>
            <a:r>
              <a:rPr sz="2400" dirty="0"/>
              <a:t> </a:t>
            </a:r>
            <a:r>
              <a:rPr sz="2400" dirty="0" err="1"/>
              <a:t>medewerker</a:t>
            </a:r>
            <a:r>
              <a:rPr sz="2400" dirty="0"/>
              <a:t> van de </a:t>
            </a:r>
            <a:r>
              <a:rPr sz="2400" dirty="0" err="1"/>
              <a:t>afdeling</a:t>
            </a:r>
            <a:r>
              <a:rPr sz="2400" dirty="0"/>
              <a:t> </a:t>
            </a:r>
            <a:r>
              <a:rPr sz="2400" dirty="0" err="1"/>
              <a:t>werkt</a:t>
            </a:r>
            <a:r>
              <a:rPr sz="2400" dirty="0"/>
              <a:t> ze </a:t>
            </a:r>
            <a:r>
              <a:rPr sz="2400" dirty="0" err="1"/>
              <a:t>samen</a:t>
            </a:r>
            <a:r>
              <a:rPr sz="2400" dirty="0"/>
              <a:t> met </a:t>
            </a:r>
            <a:r>
              <a:rPr sz="2400" dirty="0" err="1"/>
              <a:t>informatiebeheer</a:t>
            </a:r>
            <a:r>
              <a:rPr sz="2400" dirty="0"/>
              <a:t> </a:t>
            </a:r>
            <a:r>
              <a:rPr sz="2400" dirty="0" err="1"/>
              <a:t>uit</a:t>
            </a:r>
            <a:r>
              <a:rPr sz="2400" dirty="0"/>
              <a:t>.</a:t>
            </a:r>
          </a:p>
          <a:p>
            <a:pPr>
              <a:spcAft>
                <a:spcPts val="1000"/>
              </a:spcAft>
            </a:pPr>
            <a:r>
              <a:rPr sz="2400" dirty="0" err="1"/>
              <a:t>Besluit</a:t>
            </a:r>
            <a:r>
              <a:rPr sz="2400" dirty="0"/>
              <a:t> </a:t>
            </a:r>
            <a:r>
              <a:rPr sz="2400" dirty="0" err="1"/>
              <a:t>nodig</a:t>
            </a:r>
            <a:r>
              <a:rPr sz="2400" dirty="0"/>
              <a:t> </a:t>
            </a:r>
            <a:r>
              <a:rPr sz="2400" dirty="0" err="1"/>
              <a:t>vóór</a:t>
            </a:r>
            <a:r>
              <a:rPr sz="2400" dirty="0"/>
              <a:t> de </a:t>
            </a:r>
            <a:r>
              <a:rPr sz="2400" dirty="0" err="1"/>
              <a:t>stuurgroep</a:t>
            </a:r>
            <a:r>
              <a:rPr sz="2400" dirty="0"/>
              <a:t> het </a:t>
            </a:r>
            <a:r>
              <a:rPr sz="2400" dirty="0" err="1"/>
              <a:t>programma</a:t>
            </a:r>
            <a:r>
              <a:rPr sz="2400" dirty="0"/>
              <a:t> van </a:t>
            </a:r>
            <a:r>
              <a:rPr sz="2400" dirty="0" err="1"/>
              <a:t>eisen</a:t>
            </a:r>
            <a:r>
              <a:rPr sz="2400" dirty="0"/>
              <a:t> </a:t>
            </a:r>
            <a:r>
              <a:rPr sz="2400" dirty="0" err="1"/>
              <a:t>vaststelt</a:t>
            </a:r>
            <a:r>
              <a:rPr sz="2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Drie redenen om dit nu te besluiten</a:t>
            </a:r>
          </a:p>
        </p:txBody>
      </p:sp>
      <p:sp>
        <p:nvSpPr>
          <p:cNvPr id="3" name="Rectangle 2"/>
          <p:cNvSpPr/>
          <p:nvPr/>
        </p:nvSpPr>
        <p:spPr>
          <a:xfrm>
            <a:off x="2804160" y="1600200"/>
            <a:ext cx="6583680" cy="10515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200" b="1" dirty="0">
                <a:solidFill>
                  <a:srgbClr val="000000"/>
                </a:solidFill>
              </a:rPr>
              <a:t>Neem de DUTO-</a:t>
            </a:r>
            <a:r>
              <a:rPr lang="nl-NL" sz="2200" b="1" dirty="0">
                <a:solidFill>
                  <a:srgbClr val="000000"/>
                </a:solidFill>
              </a:rPr>
              <a:t>model</a:t>
            </a:r>
            <a:r>
              <a:rPr sz="2200" b="1" dirty="0" err="1">
                <a:solidFill>
                  <a:srgbClr val="000000"/>
                </a:solidFill>
              </a:rPr>
              <a:t>eisen</a:t>
            </a:r>
            <a:r>
              <a:rPr sz="2200" b="1" dirty="0">
                <a:solidFill>
                  <a:srgbClr val="000000"/>
                </a:solidFill>
              </a:rPr>
              <a:t> op </a:t>
            </a:r>
            <a:br>
              <a:rPr lang="nl-NL" sz="2200" b="1" dirty="0">
                <a:solidFill>
                  <a:srgbClr val="000000"/>
                </a:solidFill>
              </a:rPr>
            </a:br>
            <a:r>
              <a:rPr sz="2200" b="1" dirty="0">
                <a:solidFill>
                  <a:srgbClr val="000000"/>
                </a:solidFill>
              </a:rPr>
              <a:t>in het </a:t>
            </a:r>
            <a:r>
              <a:rPr sz="2200" b="1" dirty="0" err="1">
                <a:solidFill>
                  <a:srgbClr val="000000"/>
                </a:solidFill>
              </a:rPr>
              <a:t>programma</a:t>
            </a:r>
            <a:r>
              <a:rPr sz="2200" b="1" dirty="0">
                <a:solidFill>
                  <a:srgbClr val="000000"/>
                </a:solidFill>
              </a:rPr>
              <a:t> van </a:t>
            </a:r>
            <a:r>
              <a:rPr sz="2200" b="1" dirty="0" err="1">
                <a:solidFill>
                  <a:srgbClr val="000000"/>
                </a:solidFill>
              </a:rPr>
              <a:t>eisen</a:t>
            </a:r>
            <a:endParaRPr sz="2200" b="1" dirty="0">
              <a:solidFill>
                <a:srgbClr val="000000"/>
              </a:solidFill>
            </a:endParaRPr>
          </a:p>
        </p:txBody>
      </p:sp>
      <p:cxnSp>
        <p:nvCxnSpPr>
          <p:cNvPr id="4" name="Connector 3"/>
          <p:cNvCxnSpPr/>
          <p:nvPr/>
        </p:nvCxnSpPr>
        <p:spPr>
          <a:xfrm>
            <a:off x="6096000" y="26517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70104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a:solidFill>
                  <a:srgbClr val="000000"/>
                </a:solidFill>
              </a:rPr>
              <a:t>1. Medewerkers vinden informatie sneller</a:t>
            </a:r>
          </a:p>
        </p:txBody>
      </p:sp>
      <p:cxnSp>
        <p:nvCxnSpPr>
          <p:cNvPr id="6" name="Connector 5"/>
          <p:cNvCxnSpPr/>
          <p:nvPr/>
        </p:nvCxnSpPr>
        <p:spPr>
          <a:xfrm>
            <a:off x="239268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440436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dirty="0">
                <a:solidFill>
                  <a:srgbClr val="000000"/>
                </a:solidFill>
              </a:rPr>
              <a:t>2. Woo-</a:t>
            </a:r>
            <a:r>
              <a:rPr sz="2000" b="0" dirty="0" err="1">
                <a:solidFill>
                  <a:srgbClr val="000000"/>
                </a:solidFill>
              </a:rPr>
              <a:t>verzoeken</a:t>
            </a:r>
            <a:r>
              <a:rPr sz="2000" b="0" dirty="0">
                <a:solidFill>
                  <a:srgbClr val="000000"/>
                </a:solidFill>
              </a:rPr>
              <a:t> </a:t>
            </a:r>
            <a:r>
              <a:rPr sz="2000" b="0" dirty="0" err="1">
                <a:solidFill>
                  <a:srgbClr val="000000"/>
                </a:solidFill>
              </a:rPr>
              <a:t>en</a:t>
            </a:r>
            <a:r>
              <a:rPr sz="2000" b="0" dirty="0">
                <a:solidFill>
                  <a:srgbClr val="000000"/>
                </a:solidFill>
              </a:rPr>
              <a:t> </a:t>
            </a:r>
            <a:r>
              <a:rPr sz="2000" b="0" dirty="0" err="1">
                <a:solidFill>
                  <a:srgbClr val="000000"/>
                </a:solidFill>
              </a:rPr>
              <a:t>persoonsgegevens</a:t>
            </a:r>
            <a:r>
              <a:rPr lang="nl-NL" sz="2000" b="0" dirty="0">
                <a:solidFill>
                  <a:srgbClr val="000000"/>
                </a:solidFill>
              </a:rPr>
              <a:t>: </a:t>
            </a:r>
            <a:r>
              <a:rPr sz="2000" b="0" dirty="0">
                <a:solidFill>
                  <a:srgbClr val="000000"/>
                </a:solidFill>
              </a:rPr>
              <a:t> </a:t>
            </a:r>
            <a:endParaRPr lang="nl-NL" sz="2000" b="0" dirty="0">
              <a:solidFill>
                <a:srgbClr val="000000"/>
              </a:solidFill>
            </a:endParaRPr>
          </a:p>
          <a:p>
            <a:pPr algn="ctr"/>
            <a:r>
              <a:rPr lang="nl-NL" sz="2000" b="0" dirty="0">
                <a:solidFill>
                  <a:srgbClr val="000000"/>
                </a:solidFill>
              </a:rPr>
              <a:t>minder tijd en minder risico</a:t>
            </a:r>
            <a:endParaRPr sz="2000" b="0" dirty="0">
              <a:solidFill>
                <a:srgbClr val="000000"/>
              </a:solidFill>
            </a:endParaRPr>
          </a:p>
        </p:txBody>
      </p:sp>
      <p:cxnSp>
        <p:nvCxnSpPr>
          <p:cNvPr id="8" name="Connector 7"/>
          <p:cNvCxnSpPr/>
          <p:nvPr/>
        </p:nvCxnSpPr>
        <p:spPr>
          <a:xfrm>
            <a:off x="609600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8107680" y="3566160"/>
            <a:ext cx="3383280" cy="173736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wrap="square" lIns="109728" rIns="109728" rtlCol="0" anchor="ctr"/>
          <a:lstStyle/>
          <a:p>
            <a:pPr algn="ctr"/>
            <a:r>
              <a:rPr sz="2000" b="0">
                <a:solidFill>
                  <a:srgbClr val="000000"/>
                </a:solidFill>
              </a:rPr>
              <a:t>3. Eisen stel je één keer: nu, bij de aanbesteding</a:t>
            </a:r>
          </a:p>
        </p:txBody>
      </p:sp>
      <p:cxnSp>
        <p:nvCxnSpPr>
          <p:cNvPr id="10" name="Connector 9"/>
          <p:cNvCxnSpPr/>
          <p:nvPr/>
        </p:nvCxnSpPr>
        <p:spPr>
          <a:xfrm>
            <a:off x="9799320" y="3108960"/>
            <a:ext cx="0" cy="45720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2392680" y="3108960"/>
            <a:ext cx="7406640" cy="0"/>
          </a:xfrm>
          <a:prstGeom prst="line">
            <a:avLst/>
          </a:prstGeom>
          <a:ln w="15875">
            <a:solidFill>
              <a:srgbClr val="00000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701040" y="5532120"/>
            <a:ext cx="10789920" cy="457200"/>
          </a:xfrm>
          <a:prstGeom prst="rect">
            <a:avLst/>
          </a:prstGeom>
          <a:noFill/>
        </p:spPr>
        <p:txBody>
          <a:bodyPr wrap="none">
            <a:spAutoFit/>
          </a:bodyPr>
          <a:lstStyle/>
          <a:p>
            <a:pPr algn="ctr"/>
            <a:r>
              <a:rPr sz="1600" i="1"/>
              <a:t>Onderbouwing per reden volgt op de volgende slides. Details op verzoek.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1. Medewerkers vinden informatie sneller</a:t>
            </a:r>
          </a:p>
        </p:txBody>
      </p:sp>
      <p:sp>
        <p:nvSpPr>
          <p:cNvPr id="3" name="Content Placeholder 2"/>
          <p:cNvSpPr>
            <a:spLocks noGrp="1"/>
          </p:cNvSpPr>
          <p:nvPr>
            <p:ph idx="1"/>
          </p:nvPr>
        </p:nvSpPr>
        <p:spPr/>
        <p:txBody>
          <a:bodyPr/>
          <a:lstStyle/>
          <a:p>
            <a:pPr>
              <a:spcAft>
                <a:spcPts val="1000"/>
              </a:spcAft>
            </a:pPr>
            <a:r>
              <a:rPr sz="2400"/>
              <a:t>Kenniswerkers zijn 520 uur per jaar kwijt aan zoeken naar informatie.</a:t>
            </a:r>
          </a:p>
          <a:p>
            <a:pPr>
              <a:spcAft>
                <a:spcPts val="1000"/>
              </a:spcAft>
            </a:pPr>
            <a:r>
              <a:rPr sz="2400"/>
              <a:t>Vindbare en interpreteerbare informatie kost minder tijd om te verzamelen.</a:t>
            </a:r>
          </a:p>
          <a:p>
            <a:pPr>
              <a:spcAft>
                <a:spcPts val="1000"/>
              </a:spcAft>
            </a:pPr>
            <a:r>
              <a:rPr sz="2400"/>
              <a:t>Dat vergroot de productiviteit en bespaart kosten.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2. Woo-verzoeken en persoonsgegevens kosten minder tijd en risico</a:t>
            </a:r>
          </a:p>
        </p:txBody>
      </p:sp>
      <p:sp>
        <p:nvSpPr>
          <p:cNvPr id="3" name="Content Placeholder 2"/>
          <p:cNvSpPr>
            <a:spLocks noGrp="1"/>
          </p:cNvSpPr>
          <p:nvPr>
            <p:ph idx="1"/>
          </p:nvPr>
        </p:nvSpPr>
        <p:spPr/>
        <p:txBody>
          <a:bodyPr/>
          <a:lstStyle/>
          <a:p>
            <a:pPr>
              <a:spcAft>
                <a:spcPts val="1000"/>
              </a:spcAft>
            </a:pPr>
            <a:r>
              <a:rPr sz="2400"/>
              <a:t>Met overzicht van waar informatie staat, zijn Woo-specialisten minder tijd kwijt aan zoeken.</a:t>
            </a:r>
          </a:p>
          <a:p>
            <a:pPr>
              <a:spcAft>
                <a:spcPts val="1000"/>
              </a:spcAft>
            </a:pPr>
            <a:r>
              <a:rPr sz="2400"/>
              <a:t>Overzicht laat zien waar persoonsgegevens staan. Tijdig vernietigen voorkomt datalekken.</a:t>
            </a:r>
          </a:p>
          <a:p>
            <a:pPr>
              <a:spcAft>
                <a:spcPts val="1000"/>
              </a:spcAft>
            </a:pPr>
            <a:r>
              <a:rPr sz="2400"/>
              <a:t>Zonder overzicht komt een tekortkoming pas boven als het misgaat.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3. Eisen stel je één keer: nu, bij de aanbesteding</a:t>
            </a:r>
          </a:p>
        </p:txBody>
      </p:sp>
      <p:sp>
        <p:nvSpPr>
          <p:cNvPr id="3" name="Content Placeholder 2"/>
          <p:cNvSpPr>
            <a:spLocks noGrp="1"/>
          </p:cNvSpPr>
          <p:nvPr>
            <p:ph idx="1"/>
          </p:nvPr>
        </p:nvSpPr>
        <p:spPr/>
        <p:txBody>
          <a:bodyPr/>
          <a:lstStyle/>
          <a:p>
            <a:pPr>
              <a:spcAft>
                <a:spcPts val="1000"/>
              </a:spcAft>
            </a:pPr>
            <a:r>
              <a:rPr sz="2400" dirty="0"/>
              <a:t>AVG, Woo, </a:t>
            </a:r>
            <a:r>
              <a:rPr sz="2400" dirty="0" err="1"/>
              <a:t>Archiefwet</a:t>
            </a:r>
            <a:r>
              <a:rPr sz="2400" dirty="0"/>
              <a:t> </a:t>
            </a:r>
            <a:r>
              <a:rPr sz="2400" dirty="0" err="1"/>
              <a:t>en</a:t>
            </a:r>
            <a:r>
              <a:rPr sz="2400" dirty="0"/>
              <a:t> BIO </a:t>
            </a:r>
            <a:r>
              <a:rPr sz="2400" dirty="0" err="1"/>
              <a:t>stellen</a:t>
            </a:r>
            <a:r>
              <a:rPr sz="2400" dirty="0"/>
              <a:t> </a:t>
            </a:r>
            <a:r>
              <a:rPr lang="nl-NL" sz="2400" dirty="0"/>
              <a:t>gedeeltelijk</a:t>
            </a:r>
            <a:r>
              <a:rPr sz="2400" dirty="0"/>
              <a:t> </a:t>
            </a:r>
            <a:r>
              <a:rPr sz="2400" dirty="0" err="1"/>
              <a:t>overlappende</a:t>
            </a:r>
            <a:r>
              <a:rPr sz="2400" dirty="0"/>
              <a:t> </a:t>
            </a:r>
            <a:r>
              <a:rPr sz="2400" dirty="0" err="1"/>
              <a:t>eisen</a:t>
            </a:r>
            <a:r>
              <a:rPr sz="2400" dirty="0"/>
              <a:t> </a:t>
            </a:r>
            <a:r>
              <a:rPr sz="2400" dirty="0" err="1"/>
              <a:t>aan</a:t>
            </a:r>
            <a:r>
              <a:rPr sz="2400" dirty="0"/>
              <a:t> </a:t>
            </a:r>
            <a:r>
              <a:rPr sz="2400" dirty="0" err="1"/>
              <a:t>dezelfde</a:t>
            </a:r>
            <a:r>
              <a:rPr sz="2400" dirty="0"/>
              <a:t> </a:t>
            </a:r>
            <a:r>
              <a:rPr sz="2400" dirty="0" err="1"/>
              <a:t>informatie</a:t>
            </a:r>
            <a:r>
              <a:rPr sz="2400" dirty="0"/>
              <a:t>.</a:t>
            </a:r>
          </a:p>
          <a:p>
            <a:pPr>
              <a:spcAft>
                <a:spcPts val="1000"/>
              </a:spcAft>
            </a:pPr>
            <a:r>
              <a:rPr sz="2400" dirty="0"/>
              <a:t>DUTO is het </a:t>
            </a:r>
            <a:r>
              <a:rPr sz="2400" dirty="0" err="1"/>
              <a:t>ontwerpkader</a:t>
            </a:r>
            <a:r>
              <a:rPr sz="2400" dirty="0"/>
              <a:t> om die </a:t>
            </a:r>
            <a:r>
              <a:rPr sz="2400" dirty="0" err="1"/>
              <a:t>eisen</a:t>
            </a:r>
            <a:r>
              <a:rPr sz="2400" dirty="0"/>
              <a:t> in </a:t>
            </a:r>
            <a:r>
              <a:rPr sz="2400" dirty="0" err="1"/>
              <a:t>één</a:t>
            </a:r>
            <a:r>
              <a:rPr sz="2400" dirty="0"/>
              <a:t> </a:t>
            </a:r>
            <a:r>
              <a:rPr sz="2400" dirty="0" err="1"/>
              <a:t>keer</a:t>
            </a:r>
            <a:r>
              <a:rPr sz="2400" dirty="0"/>
              <a:t> in </a:t>
            </a:r>
            <a:r>
              <a:rPr sz="2400" dirty="0" err="1"/>
              <a:t>te</a:t>
            </a:r>
            <a:r>
              <a:rPr sz="2400" dirty="0"/>
              <a:t> </a:t>
            </a:r>
            <a:r>
              <a:rPr sz="2400" dirty="0" err="1"/>
              <a:t>richten</a:t>
            </a:r>
            <a:r>
              <a:rPr sz="2400" dirty="0"/>
              <a:t>.</a:t>
            </a:r>
          </a:p>
          <a:p>
            <a:pPr>
              <a:spcAft>
                <a:spcPts val="1000"/>
              </a:spcAft>
            </a:pPr>
            <a:r>
              <a:rPr sz="2400" dirty="0" err="1"/>
              <a:t>Achteraf</a:t>
            </a:r>
            <a:r>
              <a:rPr sz="2400" dirty="0"/>
              <a:t> op </a:t>
            </a:r>
            <a:r>
              <a:rPr sz="2400" dirty="0" err="1"/>
              <a:t>orde</a:t>
            </a:r>
            <a:r>
              <a:rPr sz="2400" dirty="0"/>
              <a:t> </a:t>
            </a:r>
            <a:r>
              <a:rPr sz="2400" dirty="0" err="1"/>
              <a:t>brengen</a:t>
            </a:r>
            <a:r>
              <a:rPr sz="2400" dirty="0"/>
              <a:t> </a:t>
            </a:r>
            <a:r>
              <a:rPr sz="2400" dirty="0" err="1"/>
              <a:t>kost</a:t>
            </a:r>
            <a:r>
              <a:rPr sz="2400" dirty="0"/>
              <a:t> </a:t>
            </a:r>
            <a:r>
              <a:rPr sz="2400" dirty="0" err="1"/>
              <a:t>een</a:t>
            </a:r>
            <a:r>
              <a:rPr sz="2400" dirty="0"/>
              <a:t> </a:t>
            </a:r>
            <a:r>
              <a:rPr sz="2400" dirty="0" err="1"/>
              <a:t>veelvoud</a:t>
            </a:r>
            <a:r>
              <a:rPr sz="2400" dirty="0"/>
              <a:t> van </a:t>
            </a:r>
            <a:r>
              <a:rPr sz="2400" dirty="0" err="1"/>
              <a:t>vooraf</a:t>
            </a:r>
            <a:r>
              <a:rPr sz="2400" dirty="0"/>
              <a:t> </a:t>
            </a:r>
            <a:r>
              <a:rPr sz="2400" dirty="0" err="1"/>
              <a:t>goed</a:t>
            </a:r>
            <a:r>
              <a:rPr sz="2400" dirty="0"/>
              <a:t> </a:t>
            </a:r>
            <a:r>
              <a:rPr sz="2400" dirty="0" err="1"/>
              <a:t>inrichten</a:t>
            </a:r>
            <a:r>
              <a:rPr sz="2400" dirty="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dirty="0"/>
              <a:t>Wat </a:t>
            </a:r>
            <a:r>
              <a:rPr sz="3000" dirty="0" err="1"/>
              <a:t>ik</a:t>
            </a:r>
            <a:r>
              <a:rPr sz="3000" dirty="0"/>
              <a:t> </a:t>
            </a:r>
            <a:r>
              <a:rPr sz="3000" dirty="0" err="1"/>
              <a:t>vandaag</a:t>
            </a:r>
            <a:r>
              <a:rPr sz="3000" dirty="0"/>
              <a:t> </a:t>
            </a:r>
            <a:r>
              <a:rPr sz="3000" dirty="0" err="1"/>
              <a:t>vraag</a:t>
            </a:r>
            <a:endParaRPr sz="3000" dirty="0"/>
          </a:p>
        </p:txBody>
      </p:sp>
      <p:sp>
        <p:nvSpPr>
          <p:cNvPr id="3" name="Content Placeholder 2"/>
          <p:cNvSpPr>
            <a:spLocks noGrp="1"/>
          </p:cNvSpPr>
          <p:nvPr>
            <p:ph idx="1"/>
          </p:nvPr>
        </p:nvSpPr>
        <p:spPr/>
        <p:txBody>
          <a:bodyPr/>
          <a:lstStyle/>
          <a:p>
            <a:pPr>
              <a:spcAft>
                <a:spcPts val="1000"/>
              </a:spcAft>
            </a:pPr>
            <a:r>
              <a:rPr sz="2400" dirty="0" err="1"/>
              <a:t>Besluit</a:t>
            </a:r>
            <a:r>
              <a:rPr sz="2400" dirty="0"/>
              <a:t>: de DUTO-</a:t>
            </a:r>
            <a:r>
              <a:rPr lang="nl-NL" sz="2400" dirty="0"/>
              <a:t>model</a:t>
            </a:r>
            <a:r>
              <a:rPr sz="2400" dirty="0" err="1"/>
              <a:t>eisen</a:t>
            </a:r>
            <a:r>
              <a:rPr sz="2400" dirty="0"/>
              <a:t> </a:t>
            </a:r>
            <a:r>
              <a:rPr sz="2400" dirty="0" err="1"/>
              <a:t>komen</a:t>
            </a:r>
            <a:r>
              <a:rPr sz="2400" dirty="0"/>
              <a:t> in het </a:t>
            </a:r>
            <a:r>
              <a:rPr sz="2400" dirty="0" err="1"/>
              <a:t>programma</a:t>
            </a:r>
            <a:r>
              <a:rPr sz="2400" dirty="0"/>
              <a:t> van </a:t>
            </a:r>
            <a:r>
              <a:rPr sz="2400" dirty="0" err="1"/>
              <a:t>eisen</a:t>
            </a:r>
            <a:r>
              <a:rPr sz="2400" dirty="0"/>
              <a:t>, met </a:t>
            </a:r>
            <a:r>
              <a:rPr sz="2400" dirty="0" err="1"/>
              <a:t>één</a:t>
            </a:r>
            <a:r>
              <a:rPr sz="2400" dirty="0"/>
              <a:t> </a:t>
            </a:r>
            <a:r>
              <a:rPr sz="2400" dirty="0" err="1"/>
              <a:t>medewerker</a:t>
            </a:r>
            <a:r>
              <a:rPr sz="2400" dirty="0"/>
              <a:t> van de </a:t>
            </a:r>
            <a:r>
              <a:rPr sz="2400" dirty="0" err="1"/>
              <a:t>afdeling</a:t>
            </a:r>
            <a:r>
              <a:rPr sz="2400" dirty="0"/>
              <a:t> </a:t>
            </a:r>
            <a:r>
              <a:rPr sz="2400" dirty="0" err="1"/>
              <a:t>als</a:t>
            </a:r>
            <a:r>
              <a:rPr sz="2400" dirty="0"/>
              <a:t> </a:t>
            </a:r>
            <a:r>
              <a:rPr sz="2400" dirty="0" err="1"/>
              <a:t>aanspreekpunt</a:t>
            </a:r>
            <a:r>
              <a:rPr sz="2400" dirty="0"/>
              <a:t>.</a:t>
            </a:r>
          </a:p>
          <a:p>
            <a:pPr>
              <a:spcAft>
                <a:spcPts val="1000"/>
              </a:spcAft>
            </a:pPr>
            <a:r>
              <a:rPr sz="2400" dirty="0" err="1"/>
              <a:t>Daarna</a:t>
            </a:r>
            <a:r>
              <a:rPr sz="2400" dirty="0"/>
              <a:t>:</a:t>
            </a:r>
          </a:p>
          <a:p>
            <a:pPr lvl="1">
              <a:spcAft>
                <a:spcPts val="1000"/>
              </a:spcAft>
            </a:pPr>
            <a:r>
              <a:rPr sz="2200" dirty="0"/>
              <a:t>Binnen </a:t>
            </a:r>
            <a:r>
              <a:rPr sz="2200" dirty="0" err="1"/>
              <a:t>een</a:t>
            </a:r>
            <a:r>
              <a:rPr sz="2200" dirty="0"/>
              <a:t> </a:t>
            </a:r>
            <a:r>
              <a:rPr sz="2200" dirty="0" err="1"/>
              <a:t>maand</a:t>
            </a:r>
            <a:r>
              <a:rPr sz="2200" dirty="0"/>
              <a:t>: </a:t>
            </a:r>
            <a:r>
              <a:rPr sz="2200" dirty="0" err="1"/>
              <a:t>eisen</a:t>
            </a:r>
            <a:r>
              <a:rPr sz="2200" dirty="0"/>
              <a:t> </a:t>
            </a:r>
            <a:r>
              <a:rPr sz="2200" dirty="0" err="1"/>
              <a:t>uitgewerkt</a:t>
            </a:r>
            <a:r>
              <a:rPr sz="2200" dirty="0"/>
              <a:t> met </a:t>
            </a:r>
            <a:r>
              <a:rPr sz="2200" dirty="0" err="1"/>
              <a:t>informatiebeheer</a:t>
            </a:r>
            <a:r>
              <a:rPr sz="2200" dirty="0"/>
              <a:t> </a:t>
            </a:r>
            <a:r>
              <a:rPr sz="2200" dirty="0" err="1"/>
              <a:t>en</a:t>
            </a:r>
            <a:r>
              <a:rPr sz="2200" dirty="0"/>
              <a:t> </a:t>
            </a:r>
            <a:r>
              <a:rPr sz="2200" dirty="0" err="1"/>
              <a:t>inkoop</a:t>
            </a:r>
            <a:r>
              <a:rPr sz="2200" dirty="0"/>
              <a:t>.</a:t>
            </a:r>
          </a:p>
          <a:p>
            <a:pPr lvl="1">
              <a:spcAft>
                <a:spcPts val="1000"/>
              </a:spcAft>
            </a:pPr>
            <a:r>
              <a:rPr sz="2200" dirty="0" err="1"/>
              <a:t>Stuurgroep</a:t>
            </a:r>
            <a:r>
              <a:rPr sz="2200" dirty="0"/>
              <a:t>: </a:t>
            </a:r>
            <a:r>
              <a:rPr sz="2200" dirty="0" err="1"/>
              <a:t>eisen</a:t>
            </a:r>
            <a:r>
              <a:rPr sz="2200" dirty="0"/>
              <a:t> </a:t>
            </a:r>
            <a:r>
              <a:rPr sz="2200" dirty="0" err="1"/>
              <a:t>opgenomen</a:t>
            </a:r>
            <a:r>
              <a:rPr sz="2200" dirty="0"/>
              <a:t> in het </a:t>
            </a:r>
            <a:r>
              <a:rPr sz="2200" dirty="0" err="1"/>
              <a:t>programma</a:t>
            </a:r>
            <a:r>
              <a:rPr sz="2200" dirty="0"/>
              <a:t> van </a:t>
            </a:r>
            <a:r>
              <a:rPr sz="2200" dirty="0" err="1"/>
              <a:t>eisen</a:t>
            </a:r>
            <a:r>
              <a:rPr sz="2200" dirty="0"/>
              <a:t>.</a:t>
            </a:r>
          </a:p>
          <a:p>
            <a:pPr lvl="1">
              <a:spcAft>
                <a:spcPts val="1000"/>
              </a:spcAft>
            </a:pPr>
            <a:r>
              <a:rPr sz="2200" dirty="0"/>
              <a:t>Na gunning: </a:t>
            </a:r>
            <a:r>
              <a:rPr sz="2200" dirty="0" err="1"/>
              <a:t>eisen</a:t>
            </a:r>
            <a:r>
              <a:rPr sz="2200" dirty="0"/>
              <a:t> </a:t>
            </a:r>
            <a:r>
              <a:rPr sz="2200" dirty="0" err="1"/>
              <a:t>getoetst</a:t>
            </a:r>
            <a:r>
              <a:rPr sz="2200" dirty="0"/>
              <a:t> </a:t>
            </a:r>
            <a:r>
              <a:rPr sz="2200" dirty="0" err="1"/>
              <a:t>bij</a:t>
            </a:r>
            <a:r>
              <a:rPr sz="2200" dirty="0"/>
              <a:t> de </a:t>
            </a:r>
            <a:r>
              <a:rPr sz="2200" dirty="0" err="1"/>
              <a:t>inrichting</a:t>
            </a:r>
            <a:r>
              <a:rPr sz="2200" dirty="0"/>
              <a:t> van het </a:t>
            </a:r>
            <a:r>
              <a:rPr sz="2200" dirty="0" err="1"/>
              <a:t>systeem</a:t>
            </a:r>
            <a:r>
              <a:rPr sz="2200"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a:t>Reserve: onderbouwing op verzoek</a:t>
            </a:r>
          </a:p>
        </p:txBody>
      </p:sp>
      <p:sp>
        <p:nvSpPr>
          <p:cNvPr id="3" name="Content Placeholder 2"/>
          <p:cNvSpPr>
            <a:spLocks noGrp="1"/>
          </p:cNvSpPr>
          <p:nvPr>
            <p:ph idx="1"/>
          </p:nvPr>
        </p:nvSpPr>
        <p:spPr/>
        <p:txBody>
          <a:bodyPr/>
          <a:lstStyle/>
          <a:p>
            <a:pPr>
              <a:spcAft>
                <a:spcPts val="1000"/>
              </a:spcAft>
            </a:pPr>
            <a:r>
              <a:rPr sz="2400" dirty="0"/>
              <a:t>Bronnen </a:t>
            </a:r>
            <a:r>
              <a:rPr sz="2400" dirty="0" err="1"/>
              <a:t>bij</a:t>
            </a:r>
            <a:r>
              <a:rPr sz="2400" dirty="0"/>
              <a:t> </a:t>
            </a:r>
            <a:r>
              <a:rPr sz="2400" dirty="0" err="1"/>
              <a:t>Efficiënt</a:t>
            </a:r>
            <a:r>
              <a:rPr sz="2400" dirty="0"/>
              <a:t> </a:t>
            </a:r>
            <a:r>
              <a:rPr sz="2400" dirty="0" err="1"/>
              <a:t>en</a:t>
            </a:r>
            <a:r>
              <a:rPr sz="2400" dirty="0"/>
              <a:t> </a:t>
            </a:r>
            <a:r>
              <a:rPr sz="2400" dirty="0" err="1"/>
              <a:t>effectief</a:t>
            </a:r>
            <a:r>
              <a:rPr sz="2400" dirty="0"/>
              <a:t> </a:t>
            </a:r>
            <a:r>
              <a:rPr sz="2400" dirty="0" err="1"/>
              <a:t>werken</a:t>
            </a:r>
            <a:r>
              <a:rPr sz="2400" dirty="0"/>
              <a:t>: 520 </a:t>
            </a:r>
            <a:r>
              <a:rPr sz="2400" dirty="0" err="1"/>
              <a:t>uur</a:t>
            </a:r>
            <a:r>
              <a:rPr sz="2400" dirty="0"/>
              <a:t> per </a:t>
            </a:r>
            <a:r>
              <a:rPr sz="2400" dirty="0" err="1"/>
              <a:t>jaar</a:t>
            </a:r>
            <a:r>
              <a:rPr sz="2400" dirty="0"/>
              <a:t> </a:t>
            </a:r>
            <a:r>
              <a:rPr sz="2400" dirty="0" err="1"/>
              <a:t>zoeken</a:t>
            </a:r>
            <a:r>
              <a:rPr sz="2400" dirty="0"/>
              <a:t> (</a:t>
            </a:r>
            <a:r>
              <a:rPr sz="2400" dirty="0" err="1"/>
              <a:t>Frankwatching</a:t>
            </a:r>
            <a:r>
              <a:rPr sz="2400" dirty="0"/>
              <a:t>), 'Open </a:t>
            </a:r>
            <a:r>
              <a:rPr sz="2400" dirty="0" err="1"/>
              <a:t>overheid</a:t>
            </a:r>
            <a:r>
              <a:rPr sz="2400" dirty="0"/>
              <a:t> </a:t>
            </a:r>
            <a:r>
              <a:rPr sz="2400" dirty="0" err="1"/>
              <a:t>levert</a:t>
            </a:r>
            <a:r>
              <a:rPr sz="2400" dirty="0"/>
              <a:t> 4,4 </a:t>
            </a:r>
            <a:r>
              <a:rPr sz="2400" dirty="0" err="1"/>
              <a:t>miljard</a:t>
            </a:r>
            <a:r>
              <a:rPr sz="2400" dirty="0"/>
              <a:t> euro per </a:t>
            </a:r>
            <a:r>
              <a:rPr sz="2400" dirty="0" err="1"/>
              <a:t>jaar</a:t>
            </a:r>
            <a:r>
              <a:rPr sz="2400" dirty="0"/>
              <a:t> op'.</a:t>
            </a:r>
          </a:p>
          <a:p>
            <a:pPr>
              <a:spcAft>
                <a:spcPts val="1000"/>
              </a:spcAft>
            </a:pPr>
            <a:r>
              <a:rPr sz="2400" dirty="0"/>
              <a:t>Bronnen </a:t>
            </a:r>
            <a:r>
              <a:rPr sz="2400" dirty="0" err="1"/>
              <a:t>bij</a:t>
            </a:r>
            <a:r>
              <a:rPr sz="2400" dirty="0"/>
              <a:t> </a:t>
            </a:r>
            <a:r>
              <a:rPr sz="2400" dirty="0" err="1"/>
              <a:t>Voldoen</a:t>
            </a:r>
            <a:r>
              <a:rPr sz="2400" dirty="0"/>
              <a:t> </a:t>
            </a:r>
            <a:r>
              <a:rPr sz="2400" dirty="0" err="1"/>
              <a:t>aan</a:t>
            </a:r>
            <a:r>
              <a:rPr sz="2400" dirty="0"/>
              <a:t> wet- </a:t>
            </a:r>
            <a:r>
              <a:rPr sz="2400" dirty="0" err="1"/>
              <a:t>en</a:t>
            </a:r>
            <a:r>
              <a:rPr sz="2400" dirty="0"/>
              <a:t> </a:t>
            </a:r>
            <a:r>
              <a:rPr sz="2400" dirty="0" err="1"/>
              <a:t>regelgeving</a:t>
            </a:r>
            <a:r>
              <a:rPr sz="2400" dirty="0"/>
              <a:t>: </a:t>
            </a:r>
            <a:r>
              <a:rPr sz="2400" dirty="0" err="1"/>
              <a:t>Dataomgeving</a:t>
            </a:r>
            <a:r>
              <a:rPr sz="2400" dirty="0"/>
              <a:t> </a:t>
            </a:r>
            <a:r>
              <a:rPr sz="2400" dirty="0" err="1"/>
              <a:t>Belastingdienst</a:t>
            </a:r>
            <a:r>
              <a:rPr sz="2400" dirty="0"/>
              <a:t>, </a:t>
            </a:r>
            <a:r>
              <a:rPr sz="2400" dirty="0" err="1"/>
              <a:t>datalekken</a:t>
            </a:r>
            <a:r>
              <a:rPr sz="2400" dirty="0"/>
              <a:t> </a:t>
            </a:r>
            <a:r>
              <a:rPr sz="2400" dirty="0" err="1"/>
              <a:t>bij</a:t>
            </a:r>
            <a:r>
              <a:rPr sz="2400" dirty="0"/>
              <a:t> </a:t>
            </a:r>
            <a:r>
              <a:rPr sz="2400" dirty="0" err="1"/>
              <a:t>gemeenten</a:t>
            </a:r>
            <a:r>
              <a:rPr sz="2400" dirty="0"/>
              <a:t> (</a:t>
            </a:r>
            <a:r>
              <a:rPr sz="2400" dirty="0" err="1"/>
              <a:t>Autoriteit</a:t>
            </a:r>
            <a:r>
              <a:rPr sz="2400" dirty="0"/>
              <a:t> </a:t>
            </a:r>
            <a:r>
              <a:rPr sz="2400" dirty="0" err="1"/>
              <a:t>Persoonsgegevens</a:t>
            </a:r>
            <a:r>
              <a:rPr sz="2400" dirty="0"/>
              <a:t>).</a:t>
            </a:r>
          </a:p>
          <a:p>
            <a:pPr>
              <a:spcAft>
                <a:spcPts val="1000"/>
              </a:spcAft>
            </a:pPr>
            <a:r>
              <a:rPr sz="2400" dirty="0" err="1"/>
              <a:t>Risicobeheersing</a:t>
            </a:r>
            <a:r>
              <a:rPr sz="2400" dirty="0"/>
              <a:t>: </a:t>
            </a:r>
            <a:r>
              <a:rPr sz="2400" dirty="0" err="1"/>
              <a:t>zonder</a:t>
            </a:r>
            <a:r>
              <a:rPr sz="2400" dirty="0"/>
              <a:t> </a:t>
            </a:r>
            <a:r>
              <a:rPr sz="2400" dirty="0" err="1"/>
              <a:t>betrouwbare</a:t>
            </a:r>
            <a:r>
              <a:rPr sz="2400" dirty="0"/>
              <a:t> </a:t>
            </a:r>
            <a:r>
              <a:rPr sz="2400" dirty="0" err="1"/>
              <a:t>en</a:t>
            </a:r>
            <a:r>
              <a:rPr sz="2400" dirty="0"/>
              <a:t> </a:t>
            </a:r>
            <a:r>
              <a:rPr sz="2400" dirty="0" err="1"/>
              <a:t>vindbare</a:t>
            </a:r>
            <a:r>
              <a:rPr sz="2400" dirty="0"/>
              <a:t> </a:t>
            </a:r>
            <a:r>
              <a:rPr sz="2400" dirty="0" err="1"/>
              <a:t>informatie</a:t>
            </a:r>
            <a:r>
              <a:rPr sz="2400" dirty="0"/>
              <a:t> </a:t>
            </a:r>
            <a:r>
              <a:rPr sz="2400" dirty="0" err="1"/>
              <a:t>ontstaat</a:t>
            </a:r>
            <a:r>
              <a:rPr sz="2400" dirty="0"/>
              <a:t> </a:t>
            </a:r>
            <a:r>
              <a:rPr sz="2400" dirty="0" err="1"/>
              <a:t>een</a:t>
            </a:r>
            <a:r>
              <a:rPr sz="2400" dirty="0"/>
              <a:t> </a:t>
            </a:r>
            <a:r>
              <a:rPr sz="2400" dirty="0" err="1"/>
              <a:t>onvolledig</a:t>
            </a:r>
            <a:r>
              <a:rPr sz="2400" dirty="0"/>
              <a:t> of </a:t>
            </a:r>
            <a:r>
              <a:rPr sz="2400" dirty="0" err="1"/>
              <a:t>onjuist</a:t>
            </a:r>
            <a:r>
              <a:rPr sz="2400" dirty="0"/>
              <a:t> </a:t>
            </a:r>
            <a:r>
              <a:rPr sz="2400" dirty="0" err="1"/>
              <a:t>beeld</a:t>
            </a:r>
            <a:r>
              <a:rPr sz="2400" dirty="0"/>
              <a:t> van </a:t>
            </a:r>
            <a:r>
              <a:rPr sz="2400" dirty="0" err="1"/>
              <a:t>risico's</a:t>
            </a:r>
            <a:r>
              <a:rPr sz="2400" dirty="0"/>
              <a:t>.</a:t>
            </a:r>
          </a:p>
          <a:p>
            <a:pPr>
              <a:spcAft>
                <a:spcPts val="1000"/>
              </a:spcAft>
            </a:pPr>
            <a:r>
              <a:rPr sz="2400" dirty="0"/>
              <a:t>De DUTO-</a:t>
            </a:r>
            <a:r>
              <a:rPr lang="nl-NL" sz="2400" dirty="0"/>
              <a:t>model</a:t>
            </a:r>
            <a:r>
              <a:rPr sz="2400" dirty="0" err="1"/>
              <a:t>eisen</a:t>
            </a:r>
            <a:r>
              <a:rPr sz="2400" dirty="0"/>
              <a:t> </a:t>
            </a:r>
            <a:r>
              <a:rPr sz="2400" dirty="0" err="1"/>
              <a:t>zelf</a:t>
            </a:r>
            <a:r>
              <a:rPr sz="2400" dirty="0"/>
              <a:t>: DUTO-</a:t>
            </a:r>
            <a:r>
              <a:rPr sz="2400" dirty="0" err="1"/>
              <a:t>raamwerk</a:t>
            </a:r>
            <a:r>
              <a:rPr sz="2400" dirty="0"/>
              <a:t> op de website van het </a:t>
            </a:r>
            <a:r>
              <a:rPr sz="2400" dirty="0" err="1"/>
              <a:t>Nationaal</a:t>
            </a:r>
            <a:r>
              <a:rPr sz="2400" dirty="0"/>
              <a:t> </a:t>
            </a:r>
            <a:r>
              <a:rPr sz="2400" dirty="0" err="1"/>
              <a:t>Archief</a:t>
            </a:r>
            <a:r>
              <a:rPr sz="240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TotalTime>
  <Words>1507</Words>
  <Application>Microsoft Office PowerPoint</Application>
  <PresentationFormat>Breedbeeld</PresentationFormat>
  <Paragraphs>114</Paragraphs>
  <Slides>10</Slides>
  <Notes>10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10</vt:i4>
      </vt:variant>
    </vt:vector>
  </HeadingPairs>
  <TitlesOfParts>
    <vt:vector size="13" baseType="lpstr">
      <vt:lpstr>Arial</vt:lpstr>
      <vt:lpstr>Calibri</vt:lpstr>
      <vt:lpstr>Office Theme</vt:lpstr>
      <vt:lpstr>Dit voorbeeld voor middenmanagement is gemaakt met het presentatiesjabloon. </vt:lpstr>
      <vt:lpstr>Zo is dit voorbeeld opgebouwd met de vijf bouwstenen</vt:lpstr>
      <vt:lpstr>Het nieuwe vergunningensysteem:  informatie vanaf dag één op orde</vt:lpstr>
      <vt:lpstr>Gevraagd besluit: neem de eisen voor duurzame toegankelijkheid op in het programma van eisen</vt:lpstr>
      <vt:lpstr>Drie redenen om dit nu te besluiten</vt:lpstr>
      <vt:lpstr>1. Medewerkers vinden informatie sneller</vt:lpstr>
      <vt:lpstr>2. Woo-verzoeken en persoonsgegevens kosten minder tijd en risico</vt:lpstr>
      <vt:lpstr>3. Eisen stel je één keer: nu, bij de aanbesteding</vt:lpstr>
      <vt:lpstr>Wat ik vandaag vraag</vt:lpstr>
      <vt:lpstr>Reserve: onderbouwing op verzoek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Hoekstra, Elly</dc:creator>
  <cp:keywords/>
  <cp:lastModifiedBy>Hoekstra, Elly</cp:lastModifiedBy>
  <cp:revision>14</cp:revision>
  <dcterms:created xsi:type="dcterms:W3CDTF">2013-01-27T09:14:16Z</dcterms:created>
  <dcterms:modified xsi:type="dcterms:W3CDTF">2026-10-19T12:08:08Z</dcterms:modified>
  <cp:category/>
</cp:coreProperties>
</file>